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80" r:id="rId3"/>
    <p:sldId id="283" r:id="rId4"/>
    <p:sldId id="281" r:id="rId5"/>
    <p:sldId id="284" r:id="rId6"/>
    <p:sldId id="285" r:id="rId7"/>
    <p:sldId id="286" r:id="rId8"/>
    <p:sldId id="287" r:id="rId9"/>
    <p:sldId id="288" r:id="rId10"/>
    <p:sldId id="289" r:id="rId11"/>
    <p:sldId id="294" r:id="rId12"/>
    <p:sldId id="290" r:id="rId13"/>
    <p:sldId id="291" r:id="rId14"/>
    <p:sldId id="292" r:id="rId15"/>
    <p:sldId id="306" r:id="rId16"/>
    <p:sldId id="296" r:id="rId17"/>
    <p:sldId id="297" r:id="rId18"/>
    <p:sldId id="298" r:id="rId19"/>
    <p:sldId id="299" r:id="rId20"/>
    <p:sldId id="305" r:id="rId21"/>
    <p:sldId id="301" r:id="rId22"/>
    <p:sldId id="302" r:id="rId23"/>
    <p:sldId id="303" r:id="rId24"/>
    <p:sldId id="304"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39" d="100"/>
          <a:sy n="139" d="100"/>
        </p:scale>
        <p:origin x="114"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2021-07-17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2021-07-17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2021-07-17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2021-07-17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2021-07-17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2021-07-17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2021-07-17</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EASURING THE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MPACT OF </a:t>
            </a:r>
            <a:r>
              <a:rPr lang="en-CA" sz="2400" spc="450" dirty="0">
                <a:solidFill>
                  <a:schemeClr val="bg1">
                    <a:lumMod val="95000"/>
                  </a:schemeClr>
                </a:solidFill>
                <a:latin typeface="Segoe UI" panose="020B0502040204020203" pitchFamily="34" charset="0"/>
                <a:cs typeface="Segoe UI" panose="020B0502040204020203" pitchFamily="34" charset="0"/>
              </a:rPr>
              <a:t>C</a:t>
            </a:r>
            <a:r>
              <a:rPr lang="en-CA" spc="450" dirty="0">
                <a:solidFill>
                  <a:schemeClr val="bg1">
                    <a:lumMod val="95000"/>
                  </a:schemeClr>
                </a:solidFill>
                <a:latin typeface="Segoe UI" panose="020B0502040204020203" pitchFamily="34" charset="0"/>
                <a:cs typeface="Segoe UI" panose="020B0502040204020203" pitchFamily="34" charset="0"/>
              </a:rPr>
              <a:t>USTOM </a:t>
            </a:r>
            <a:r>
              <a:rPr lang="en-CA" sz="2400" spc="450" dirty="0">
                <a:solidFill>
                  <a:schemeClr val="bg1">
                    <a:lumMod val="95000"/>
                  </a:schemeClr>
                </a:solidFill>
                <a:latin typeface="Segoe UI" panose="020B0502040204020203" pitchFamily="34" charset="0"/>
                <a:cs typeface="Segoe UI" panose="020B0502040204020203" pitchFamily="34" charset="0"/>
              </a:rPr>
              <a:t>O</a:t>
            </a:r>
            <a:r>
              <a:rPr lang="en-CA" spc="450" dirty="0">
                <a:solidFill>
                  <a:schemeClr val="bg1">
                    <a:lumMod val="95000"/>
                  </a:schemeClr>
                </a:solidFill>
                <a:latin typeface="Segoe UI" panose="020B0502040204020203" pitchFamily="34" charset="0"/>
                <a:cs typeface="Segoe UI" panose="020B0502040204020203" pitchFamily="34" charset="0"/>
              </a:rPr>
              <a:t>RTHOTICS ON </a:t>
            </a:r>
            <a:r>
              <a:rPr lang="en-CA" sz="2400" spc="450" dirty="0">
                <a:solidFill>
                  <a:schemeClr val="bg1">
                    <a:lumMod val="95000"/>
                  </a:schemeClr>
                </a:solidFill>
                <a:latin typeface="Segoe UI" panose="020B0502040204020203" pitchFamily="34" charset="0"/>
                <a:cs typeface="Segoe UI" panose="020B0502040204020203" pitchFamily="34" charset="0"/>
              </a:rPr>
              <a:t>L</a:t>
            </a:r>
            <a:r>
              <a:rPr lang="en-CA" spc="450" dirty="0">
                <a:solidFill>
                  <a:schemeClr val="bg1">
                    <a:lumMod val="95000"/>
                  </a:schemeClr>
                </a:solidFill>
                <a:latin typeface="Segoe UI" panose="020B0502040204020203" pitchFamily="34" charset="0"/>
                <a:cs typeface="Segoe UI" panose="020B0502040204020203" pitchFamily="34" charset="0"/>
              </a:rPr>
              <a:t>EGS AND </a:t>
            </a:r>
            <a:r>
              <a:rPr lang="en-CA" sz="2400" spc="450" dirty="0">
                <a:solidFill>
                  <a:schemeClr val="bg1">
                    <a:lumMod val="95000"/>
                  </a:schemeClr>
                </a:solidFill>
                <a:latin typeface="Segoe UI" panose="020B0502040204020203" pitchFamily="34" charset="0"/>
                <a:cs typeface="Segoe UI" panose="020B0502040204020203" pitchFamily="34" charset="0"/>
              </a:rPr>
              <a:t>F</a:t>
            </a:r>
            <a:r>
              <a:rPr lang="en-CA" spc="450" dirty="0">
                <a:solidFill>
                  <a:schemeClr val="bg1">
                    <a:lumMod val="95000"/>
                  </a:schemeClr>
                </a:solidFill>
                <a:latin typeface="Segoe UI" panose="020B0502040204020203" pitchFamily="34" charset="0"/>
                <a:cs typeface="Segoe UI" panose="020B0502040204020203" pitchFamily="34" charset="0"/>
              </a:rPr>
              <a:t>EET </a:t>
            </a:r>
            <a:r>
              <a:rPr lang="en-CA" sz="2400" spc="450" dirty="0">
                <a:solidFill>
                  <a:schemeClr val="bg1">
                    <a:lumMod val="95000"/>
                  </a:schemeClr>
                </a:solidFill>
                <a:latin typeface="Segoe UI" panose="020B0502040204020203" pitchFamily="34" charset="0"/>
                <a:cs typeface="Segoe UI" panose="020B0502040204020203" pitchFamily="34" charset="0"/>
              </a:rPr>
              <a:t>B</a:t>
            </a:r>
            <a:r>
              <a:rPr lang="en-CA" spc="450" dirty="0">
                <a:solidFill>
                  <a:schemeClr val="bg1">
                    <a:lumMod val="95000"/>
                  </a:schemeClr>
                </a:solidFill>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solidFill>
                  <a:schemeClr val="bg1">
                    <a:lumMod val="95000"/>
                  </a:schemeClr>
                </a:solidFill>
              </a:rPr>
              <a:t>Due to privacy restrictions, full disclosure of the study’s conclusions is not permitted</a:t>
            </a:r>
            <a:endParaRPr lang="en-CA" sz="800" dirty="0">
              <a:solidFill>
                <a:schemeClr val="bg1">
                  <a:lumMod val="95000"/>
                </a:schemeClr>
              </a:solidFill>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ARTNER</a:t>
            </a:r>
          </a:p>
          <a:p>
            <a:r>
              <a:rPr lang="en-US" sz="1600" dirty="0">
                <a:solidFill>
                  <a:schemeClr val="bg1">
                    <a:lumMod val="95000"/>
                  </a:schemeClr>
                </a:solidFill>
                <a:latin typeface="Segoe UI" panose="020B0502040204020203" pitchFamily="34" charset="0"/>
                <a:cs typeface="Segoe UI" panose="020B0502040204020203" pitchFamily="34" charset="0"/>
              </a:rPr>
              <a:t>Dr. Scholl's</a:t>
            </a:r>
            <a:r>
              <a:rPr lang="en-US" sz="1600" dirty="0">
                <a:solidFill>
                  <a:schemeClr val="bg1">
                    <a:lumMod val="95000"/>
                  </a:schemeClr>
                </a:solidFill>
                <a:latin typeface="Segoe UI" panose="020B0502040204020203" pitchFamily="34" charset="0"/>
                <a:cs typeface="Segoe UI" panose="020B0502040204020203" pitchFamily="34" charset="0"/>
                <a:sym typeface="Symbol" panose="05050102010706020507" pitchFamily="18" charset="2"/>
              </a:rPr>
              <a:t></a:t>
            </a:r>
            <a:r>
              <a:rPr lang="en-US" sz="1600" dirty="0">
                <a:solidFill>
                  <a:schemeClr val="bg1">
                    <a:lumMod val="95000"/>
                  </a:schemeClr>
                </a:solidFill>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US" sz="1600" dirty="0">
                <a:solidFill>
                  <a:schemeClr val="bg1">
                    <a:lumMod val="95000"/>
                  </a:schemeClr>
                </a:solidFill>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US" sz="1600" dirty="0">
                <a:solidFill>
                  <a:schemeClr val="bg1">
                    <a:lumMod val="95000"/>
                  </a:schemeClr>
                </a:solidFill>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2713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D</a:t>
            </a:r>
            <a:r>
              <a:rPr lang="en-CA" spc="450" dirty="0">
                <a:solidFill>
                  <a:schemeClr val="bg1">
                    <a:lumMod val="95000"/>
                  </a:schemeClr>
                </a:solidFill>
                <a:latin typeface="Segoe UI" panose="020B0502040204020203" pitchFamily="34" charset="0"/>
                <a:cs typeface="Segoe UI" panose="020B0502040204020203" pitchFamily="34" charset="0"/>
              </a:rPr>
              <a:t>EVELOPMENT OF AN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MAGE </a:t>
            </a:r>
            <a:r>
              <a:rPr lang="en-CA" sz="2400" spc="450" dirty="0">
                <a:solidFill>
                  <a:schemeClr val="bg1">
                    <a:lumMod val="95000"/>
                  </a:schemeClr>
                </a:solidFill>
                <a:latin typeface="Segoe UI" panose="020B0502040204020203" pitchFamily="34" charset="0"/>
                <a:cs typeface="Segoe UI" panose="020B0502040204020203" pitchFamily="34" charset="0"/>
              </a:rPr>
              <a:t>A</a:t>
            </a:r>
            <a:r>
              <a:rPr lang="en-CA" spc="450" dirty="0">
                <a:solidFill>
                  <a:schemeClr val="bg1">
                    <a:lumMod val="95000"/>
                  </a:schemeClr>
                </a:solidFill>
                <a:latin typeface="Segoe UI" panose="020B0502040204020203" pitchFamily="34" charset="0"/>
                <a:cs typeface="Segoe UI" panose="020B0502040204020203" pitchFamily="34" charset="0"/>
              </a:rPr>
              <a:t>NNOTATION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OOL FOR </a:t>
            </a:r>
            <a:r>
              <a:rPr lang="en-CA" sz="2400" spc="450" dirty="0">
                <a:solidFill>
                  <a:schemeClr val="bg1">
                    <a:lumMod val="95000"/>
                  </a:schemeClr>
                </a:solidFill>
                <a:latin typeface="Segoe UI" panose="020B0502040204020203" pitchFamily="34" charset="0"/>
                <a:cs typeface="Segoe UI" panose="020B0502040204020203" pitchFamily="34" charset="0"/>
              </a:rPr>
              <a:t>A</a:t>
            </a:r>
            <a:r>
              <a:rPr lang="en-CA" spc="450" dirty="0">
                <a:solidFill>
                  <a:schemeClr val="bg1">
                    <a:lumMod val="95000"/>
                  </a:schemeClr>
                </a:solidFill>
                <a:latin typeface="Segoe UI" panose="020B0502040204020203" pitchFamily="34" charset="0"/>
                <a:cs typeface="Segoe UI" panose="020B0502040204020203" pitchFamily="34" charset="0"/>
              </a:rPr>
              <a:t>LGORITHM </a:t>
            </a:r>
            <a:r>
              <a:rPr lang="en-CA" sz="2400" spc="450" dirty="0">
                <a:solidFill>
                  <a:schemeClr val="bg1">
                    <a:lumMod val="95000"/>
                  </a:schemeClr>
                </a:solidFill>
                <a:latin typeface="Segoe UI" panose="020B0502040204020203" pitchFamily="34" charset="0"/>
                <a:cs typeface="Segoe UI" panose="020B0502040204020203" pitchFamily="34" charset="0"/>
              </a:rPr>
              <a:t>P</a:t>
            </a:r>
            <a:r>
              <a:rPr lang="en-CA" spc="450" dirty="0">
                <a:solidFill>
                  <a:schemeClr val="bg1">
                    <a:lumMod val="95000"/>
                  </a:schemeClr>
                </a:solidFill>
                <a:latin typeface="Segoe UI" panose="020B0502040204020203" pitchFamily="34" charset="0"/>
                <a:cs typeface="Segoe UI" panose="020B0502040204020203" pitchFamily="34" charset="0"/>
              </a:rPr>
              <a:t>ERFORMANCE </a:t>
            </a:r>
            <a:r>
              <a:rPr lang="en-CA" sz="2400" spc="450" dirty="0">
                <a:solidFill>
                  <a:schemeClr val="bg1">
                    <a:lumMod val="95000"/>
                  </a:schemeClr>
                </a:solidFill>
                <a:latin typeface="Segoe UI" panose="020B0502040204020203" pitchFamily="34" charset="0"/>
                <a:cs typeface="Segoe UI" panose="020B0502040204020203" pitchFamily="34" charset="0"/>
              </a:rPr>
              <a:t>A</a:t>
            </a:r>
            <a:r>
              <a:rPr lang="en-CA" spc="450" dirty="0">
                <a:solidFill>
                  <a:schemeClr val="bg1">
                    <a:lumMod val="95000"/>
                  </a:schemeClr>
                </a:solidFill>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ARTNER</a:t>
            </a:r>
          </a:p>
          <a:p>
            <a:r>
              <a:rPr lang="en-US" sz="1600" dirty="0">
                <a:solidFill>
                  <a:schemeClr val="bg1">
                    <a:lumMod val="95000"/>
                  </a:schemeClr>
                </a:solidFill>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US" sz="1600" dirty="0">
                <a:solidFill>
                  <a:schemeClr val="bg1">
                    <a:lumMod val="95000"/>
                  </a:schemeClr>
                </a:solidFill>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US" sz="1600" dirty="0">
                <a:solidFill>
                  <a:schemeClr val="bg1">
                    <a:lumMod val="95000"/>
                  </a:schemeClr>
                </a:solidFill>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38356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D</a:t>
            </a:r>
            <a:r>
              <a:rPr lang="en-CA" spc="450" dirty="0">
                <a:solidFill>
                  <a:schemeClr val="bg1">
                    <a:lumMod val="95000"/>
                  </a:schemeClr>
                </a:solidFill>
                <a:latin typeface="Segoe UI" panose="020B0502040204020203" pitchFamily="34" charset="0"/>
                <a:cs typeface="Segoe UI" panose="020B0502040204020203" pitchFamily="34" charset="0"/>
              </a:rPr>
              <a:t>EVELOPMENT OF A</a:t>
            </a:r>
          </a:p>
          <a:p>
            <a:pPr algn="ctr"/>
            <a:r>
              <a:rPr lang="en-CA" sz="2400" spc="450" dirty="0">
                <a:solidFill>
                  <a:schemeClr val="bg1">
                    <a:lumMod val="95000"/>
                  </a:schemeClr>
                </a:solidFill>
                <a:latin typeface="Segoe UI" panose="020B0502040204020203" pitchFamily="34" charset="0"/>
                <a:cs typeface="Segoe UI" panose="020B0502040204020203" pitchFamily="34" charset="0"/>
              </a:rPr>
              <a:t>3D</a:t>
            </a:r>
            <a:r>
              <a:rPr lang="en-CA" spc="450" dirty="0">
                <a:solidFill>
                  <a:schemeClr val="bg1">
                    <a:lumMod val="95000"/>
                  </a:schemeClr>
                </a:solidFill>
                <a:latin typeface="Segoe UI" panose="020B0502040204020203" pitchFamily="34" charset="0"/>
                <a:cs typeface="Segoe UI" panose="020B0502040204020203" pitchFamily="34" charset="0"/>
              </a:rPr>
              <a:t>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RANSFORMATIONS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1530180080"/>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bg1">
                              <a:lumMod val="95000"/>
                            </a:schemeClr>
                          </a:solidFill>
                        </a:rPr>
                        <a:t>Global to local transformations</a:t>
                      </a:r>
                      <a:endParaRPr lang="en-CA" spc="0" dirty="0">
                        <a:solidFill>
                          <a:schemeClr val="bg1">
                            <a:lumMod val="95000"/>
                          </a:schemeClr>
                        </a:solidFill>
                      </a:endParaRPr>
                    </a:p>
                  </a:txBody>
                  <a:tcPr anchor="ctr">
                    <a:lnL w="12700" cmpd="sng">
                      <a:noFill/>
                    </a:lnL>
                    <a:lnR w="19050" cap="flat" cmpd="sng" algn="ctr">
                      <a:solidFill>
                        <a:schemeClr val="bg1">
                          <a:lumMod val="95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bg1">
                              <a:lumMod val="95000"/>
                            </a:schemeClr>
                          </a:solidFill>
                        </a:rPr>
                        <a:t>Calculates the rotation and translation matrices </a:t>
                      </a:r>
                      <a:r>
                        <a:rPr lang="en-US" b="0" spc="0" baseline="0" dirty="0">
                          <a:solidFill>
                            <a:schemeClr val="bg1">
                              <a:lumMod val="95000"/>
                            </a:schemeClr>
                          </a:solidFill>
                        </a:rPr>
                        <a:t>allowing</a:t>
                      </a:r>
                      <a:r>
                        <a:rPr lang="en-US" b="0" spc="0" dirty="0">
                          <a:solidFill>
                            <a:schemeClr val="bg1">
                              <a:lumMod val="95000"/>
                            </a:schemeClr>
                          </a:solidFill>
                        </a:rPr>
                        <a:t> the transformations of a data set from a global to a local coordinate system (and vice versa).</a:t>
                      </a:r>
                      <a:endParaRPr lang="en-CA" b="0" spc="0" dirty="0">
                        <a:solidFill>
                          <a:schemeClr val="bg1">
                            <a:lumMod val="95000"/>
                          </a:schemeClr>
                        </a:solidFill>
                      </a:endParaRPr>
                    </a:p>
                  </a:txBody>
                  <a:tcPr anchor="ctr">
                    <a:lnL w="19050" cap="flat" cmpd="sng" algn="ctr">
                      <a:solidFill>
                        <a:schemeClr val="bg1">
                          <a:lumMod val="95000"/>
                        </a:schemeClr>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bg1">
                              <a:lumMod val="95000"/>
                            </a:schemeClr>
                          </a:solidFill>
                        </a:rPr>
                        <a:t>Motion capture processing</a:t>
                      </a:r>
                    </a:p>
                  </a:txBody>
                  <a:tcPr anchor="ctr">
                    <a:lnL w="12700" cmpd="sng">
                      <a:noFill/>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bg1">
                              <a:lumMod val="95000"/>
                            </a:schemeClr>
                          </a:solidFill>
                        </a:rPr>
                        <a:t>Use rigid body dynamics to extract the 3D trajectories of joint centers from static and dynamic marker-based motion capture data (e.g. Vicon).</a:t>
                      </a:r>
                      <a:endParaRPr lang="en-CA" b="0" spc="0" dirty="0">
                        <a:solidFill>
                          <a:schemeClr val="bg1">
                            <a:lumMod val="95000"/>
                          </a:schemeClr>
                        </a:solidFill>
                      </a:endParaRPr>
                    </a:p>
                  </a:txBody>
                  <a:tcPr anchor="ctr">
                    <a:lnL w="1905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bg1">
                              <a:lumMod val="95000"/>
                            </a:schemeClr>
                          </a:solidFill>
                        </a:rPr>
                        <a:t>Nearest (Euclidean) neighbor</a:t>
                      </a:r>
                    </a:p>
                  </a:txBody>
                  <a:tcPr anchor="ctr">
                    <a:lnL w="12700" cmpd="sng">
                      <a:noFill/>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bg1">
                              <a:lumMod val="95000"/>
                            </a:schemeClr>
                          </a:solidFill>
                        </a:rPr>
                        <a:t>Find the nearest (Euclidean) neighbor between two data sets of points.</a:t>
                      </a:r>
                      <a:endParaRPr lang="en-CA" b="0" spc="0" dirty="0">
                        <a:solidFill>
                          <a:schemeClr val="bg1">
                            <a:lumMod val="95000"/>
                          </a:schemeClr>
                        </a:solidFill>
                      </a:endParaRPr>
                    </a:p>
                  </a:txBody>
                  <a:tcPr anchor="ctr">
                    <a:lnL w="1905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bg1">
                              <a:lumMod val="95000"/>
                            </a:schemeClr>
                          </a:solidFill>
                        </a:rPr>
                        <a:t>Iterative Closest Point (ICP)</a:t>
                      </a:r>
                    </a:p>
                  </a:txBody>
                  <a:tcPr anchor="ctr">
                    <a:lnL w="12700" cmpd="sng">
                      <a:noFill/>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bg1">
                              <a:lumMod val="95000"/>
                            </a:schemeClr>
                          </a:solidFill>
                        </a:rPr>
                        <a:t>Use an ICP method to find the best-fit transform that maps solid A on to solid B (for 3D registration).</a:t>
                      </a:r>
                      <a:endParaRPr lang="en-CA" b="0" spc="0" dirty="0">
                        <a:solidFill>
                          <a:schemeClr val="bg1">
                            <a:lumMod val="95000"/>
                          </a:schemeClr>
                        </a:solidFill>
                      </a:endParaRPr>
                    </a:p>
                  </a:txBody>
                  <a:tcPr anchor="ctr">
                    <a:lnL w="1905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D</a:t>
            </a:r>
            <a:r>
              <a:rPr lang="en-CA" dirty="0">
                <a:solidFill>
                  <a:schemeClr val="bg1">
                    <a:lumMod val="95000"/>
                  </a:schemeClr>
                </a:solidFill>
                <a:latin typeface="Segoe UI" panose="020B0502040204020203" pitchFamily="34" charset="0"/>
                <a:cs typeface="Segoe UI" panose="020B0502040204020203" pitchFamily="34" charset="0"/>
              </a:rPr>
              <a:t>ESCRIPTION</a:t>
            </a:r>
          </a:p>
          <a:p>
            <a:r>
              <a:rPr lang="en-US" sz="1600" dirty="0">
                <a:solidFill>
                  <a:schemeClr val="bg1">
                    <a:lumMod val="95000"/>
                  </a:schemeClr>
                </a:solidFill>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C</a:t>
            </a:r>
            <a:r>
              <a:rPr lang="en-CA" dirty="0">
                <a:solidFill>
                  <a:schemeClr val="bg1">
                    <a:lumMod val="95000"/>
                  </a:schemeClr>
                </a:solidFill>
                <a:latin typeface="Segoe UI" panose="020B0502040204020203" pitchFamily="34" charset="0"/>
                <a:cs typeface="Segoe UI" panose="020B0502040204020203" pitchFamily="34" charset="0"/>
              </a:rPr>
              <a:t>ONTENT</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0968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D</a:t>
            </a:r>
            <a:r>
              <a:rPr lang="en-CA" spc="450" dirty="0">
                <a:solidFill>
                  <a:schemeClr val="bg1">
                    <a:lumMod val="95000"/>
                  </a:schemeClr>
                </a:solidFill>
                <a:latin typeface="Segoe UI" panose="020B0502040204020203" pitchFamily="34" charset="0"/>
                <a:cs typeface="Segoe UI" panose="020B0502040204020203" pitchFamily="34" charset="0"/>
              </a:rPr>
              <a:t>EVELOPMENT OF A</a:t>
            </a:r>
          </a:p>
          <a:p>
            <a:pPr algn="ctr"/>
            <a:r>
              <a:rPr lang="en-CA" sz="2400" spc="450" dirty="0">
                <a:solidFill>
                  <a:schemeClr val="bg1">
                    <a:lumMod val="95000"/>
                  </a:schemeClr>
                </a:solidFill>
                <a:latin typeface="Segoe UI" panose="020B0502040204020203" pitchFamily="34" charset="0"/>
                <a:cs typeface="Segoe UI" panose="020B0502040204020203" pitchFamily="34" charset="0"/>
              </a:rPr>
              <a:t>S</a:t>
            </a:r>
            <a:r>
              <a:rPr lang="en-CA" spc="450" dirty="0">
                <a:solidFill>
                  <a:schemeClr val="bg1">
                    <a:lumMod val="95000"/>
                  </a:schemeClr>
                </a:solidFill>
                <a:latin typeface="Segoe UI" panose="020B0502040204020203" pitchFamily="34" charset="0"/>
                <a:cs typeface="Segoe UI" panose="020B0502040204020203" pitchFamily="34" charset="0"/>
              </a:rPr>
              <a:t>IGNAL </a:t>
            </a:r>
            <a:r>
              <a:rPr lang="en-CA" sz="2400" spc="450" dirty="0">
                <a:solidFill>
                  <a:schemeClr val="bg1">
                    <a:lumMod val="95000"/>
                  </a:schemeClr>
                </a:solidFill>
                <a:latin typeface="Segoe UI" panose="020B0502040204020203" pitchFamily="34" charset="0"/>
                <a:cs typeface="Segoe UI" panose="020B0502040204020203" pitchFamily="34" charset="0"/>
              </a:rPr>
              <a:t>P</a:t>
            </a:r>
            <a:r>
              <a:rPr lang="en-CA" spc="450" dirty="0">
                <a:solidFill>
                  <a:schemeClr val="bg1">
                    <a:lumMod val="95000"/>
                  </a:schemeClr>
                </a:solidFill>
                <a:latin typeface="Segoe UI" panose="020B0502040204020203" pitchFamily="34" charset="0"/>
                <a:cs typeface="Segoe UI" panose="020B0502040204020203" pitchFamily="34" charset="0"/>
              </a:rPr>
              <a:t>ROCESSING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845986175"/>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bg1">
                              <a:lumMod val="95000"/>
                            </a:schemeClr>
                          </a:solidFill>
                        </a:rPr>
                        <a:t>Denoising</a:t>
                      </a:r>
                    </a:p>
                  </a:txBody>
                  <a:tcPr anchor="ctr">
                    <a:lnL w="12700" cmpd="sng">
                      <a:noFill/>
                    </a:lnL>
                    <a:lnR w="19050" cap="flat" cmpd="sng" algn="ctr">
                      <a:solidFill>
                        <a:schemeClr val="bg1">
                          <a:lumMod val="95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bg1">
                              <a:lumMod val="95000"/>
                            </a:schemeClr>
                          </a:solidFill>
                        </a:rPr>
                        <a:t>Moving average, Gaussian and Median filter, Detrending, LSTM filter, TKEO and Z-scores.</a:t>
                      </a:r>
                      <a:endParaRPr lang="en-CA" b="0" spc="0" dirty="0">
                        <a:solidFill>
                          <a:schemeClr val="bg1">
                            <a:lumMod val="95000"/>
                          </a:schemeClr>
                        </a:solidFill>
                      </a:endParaRPr>
                    </a:p>
                  </a:txBody>
                  <a:tcPr anchor="ctr">
                    <a:lnL w="19050" cap="flat" cmpd="sng" algn="ctr">
                      <a:solidFill>
                        <a:schemeClr val="bg1">
                          <a:lumMod val="95000"/>
                        </a:schemeClr>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bg1">
                              <a:lumMod val="95000"/>
                            </a:schemeClr>
                          </a:solidFill>
                        </a:rPr>
                        <a:t>Filtering and Spectral analysis</a:t>
                      </a:r>
                    </a:p>
                  </a:txBody>
                  <a:tcPr anchor="ctr">
                    <a:lnL w="12700" cmpd="sng">
                      <a:noFill/>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bg1">
                              <a:lumMod val="95000"/>
                            </a:schemeClr>
                          </a:solidFill>
                        </a:rPr>
                        <a:t>Linear-phase finite impulse response (FIR) filter, Welch method, Fast Fourier Transform (FFT).</a:t>
                      </a:r>
                      <a:endParaRPr lang="en-CA" b="0" spc="0" dirty="0">
                        <a:solidFill>
                          <a:schemeClr val="bg1">
                            <a:lumMod val="95000"/>
                          </a:schemeClr>
                        </a:solidFill>
                      </a:endParaRPr>
                    </a:p>
                  </a:txBody>
                  <a:tcPr anchor="ctr">
                    <a:lnL w="1905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bg1">
                              <a:lumMod val="95000"/>
                            </a:schemeClr>
                          </a:solidFill>
                        </a:rPr>
                        <a:t>Interpolation and Resampling</a:t>
                      </a:r>
                    </a:p>
                  </a:txBody>
                  <a:tcPr anchor="ctr">
                    <a:lnL w="12700" cmpd="sng">
                      <a:noFill/>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bg1">
                              <a:lumMod val="95000"/>
                            </a:schemeClr>
                          </a:solidFill>
                        </a:rPr>
                        <a:t>Cubic spline interpolation/resampling of time series, Data reshaping tool, </a:t>
                      </a:r>
                      <a:r>
                        <a:rPr lang="en-US" b="0" spc="0" dirty="0" err="1">
                          <a:solidFill>
                            <a:schemeClr val="bg1">
                              <a:lumMod val="95000"/>
                            </a:schemeClr>
                          </a:solidFill>
                        </a:rPr>
                        <a:t>NaN</a:t>
                      </a:r>
                      <a:r>
                        <a:rPr lang="en-US" b="0" spc="0" dirty="0">
                          <a:solidFill>
                            <a:schemeClr val="bg1">
                              <a:lumMod val="95000"/>
                            </a:schemeClr>
                          </a:solidFill>
                        </a:rPr>
                        <a:t> finder.</a:t>
                      </a:r>
                      <a:endParaRPr lang="en-CA" b="0" spc="0" dirty="0">
                        <a:solidFill>
                          <a:schemeClr val="bg1">
                            <a:lumMod val="95000"/>
                          </a:schemeClr>
                        </a:solidFill>
                      </a:endParaRPr>
                    </a:p>
                  </a:txBody>
                  <a:tcPr anchor="ctr">
                    <a:lnL w="1905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bg1">
                              <a:lumMod val="95000"/>
                            </a:schemeClr>
                          </a:solidFill>
                        </a:rPr>
                        <a:t>Signals comparison</a:t>
                      </a:r>
                    </a:p>
                  </a:txBody>
                  <a:tcPr anchor="ctr">
                    <a:lnL w="12700" cmpd="sng">
                      <a:noFill/>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bg1">
                              <a:lumMod val="95000"/>
                            </a:schemeClr>
                          </a:solidFill>
                        </a:rPr>
                        <a:t>Signals delay assessment (using FFT), Intraclass correlation (ICC) calculation, Dynamic time wrapping excursions between time series.</a:t>
                      </a:r>
                      <a:endParaRPr lang="en-CA" b="0" spc="0" dirty="0">
                        <a:solidFill>
                          <a:schemeClr val="bg1">
                            <a:lumMod val="95000"/>
                          </a:schemeClr>
                        </a:solidFill>
                      </a:endParaRPr>
                    </a:p>
                  </a:txBody>
                  <a:tcPr anchor="ctr">
                    <a:lnL w="1905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D</a:t>
            </a:r>
            <a:r>
              <a:rPr lang="en-CA" dirty="0">
                <a:solidFill>
                  <a:schemeClr val="bg1">
                    <a:lumMod val="95000"/>
                  </a:schemeClr>
                </a:solidFill>
                <a:latin typeface="Segoe UI" panose="020B0502040204020203" pitchFamily="34" charset="0"/>
                <a:cs typeface="Segoe UI" panose="020B0502040204020203" pitchFamily="34" charset="0"/>
              </a:rPr>
              <a:t>ESCRIPTION</a:t>
            </a:r>
          </a:p>
          <a:p>
            <a:r>
              <a:rPr lang="en-US" sz="1600" dirty="0">
                <a:solidFill>
                  <a:schemeClr val="bg1">
                    <a:lumMod val="95000"/>
                  </a:schemeClr>
                </a:solidFill>
                <a:latin typeface="Segoe UI" panose="020B0502040204020203" pitchFamily="34" charset="0"/>
                <a:cs typeface="Segoe UI" panose="020B0502040204020203" pitchFamily="34" charset="0"/>
              </a:rPr>
              <a:t>This toolbox contains custom </a:t>
            </a:r>
            <a:r>
              <a:rPr lang="en-US" sz="1600" dirty="0" err="1">
                <a:solidFill>
                  <a:schemeClr val="bg1">
                    <a:lumMod val="95000"/>
                  </a:schemeClr>
                </a:solidFill>
                <a:latin typeface="Segoe UI" panose="020B0502040204020203" pitchFamily="34" charset="0"/>
                <a:cs typeface="Segoe UI" panose="020B0502040204020203" pitchFamily="34" charset="0"/>
              </a:rPr>
              <a:t>Matlab</a:t>
            </a:r>
            <a:r>
              <a:rPr lang="en-US" sz="1600" dirty="0">
                <a:solidFill>
                  <a:schemeClr val="bg1">
                    <a:lumMod val="95000"/>
                  </a:schemeClr>
                </a:solidFill>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solidFill>
                  <a:schemeClr val="bg1">
                    <a:lumMod val="95000"/>
                  </a:schemeClr>
                </a:solidFill>
                <a:latin typeface="Segoe UI" panose="020B0502040204020203" pitchFamily="34" charset="0"/>
                <a:cs typeface="Segoe UI" panose="020B0502040204020203" pitchFamily="34" charset="0"/>
              </a:rPr>
              <a:t>biosignals</a:t>
            </a:r>
            <a:r>
              <a:rPr lang="en-US" sz="1600" dirty="0">
                <a:solidFill>
                  <a:schemeClr val="bg1">
                    <a:lumMod val="95000"/>
                  </a:schemeClr>
                </a:solidFill>
                <a:latin typeface="Segoe UI" panose="020B0502040204020203" pitchFamily="34" charset="0"/>
                <a:cs typeface="Segoe UI" panose="020B0502040204020203" pitchFamily="34" charset="0"/>
              </a:rPr>
              <a:t>)</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C</a:t>
            </a:r>
            <a:r>
              <a:rPr lang="en-CA" dirty="0">
                <a:solidFill>
                  <a:schemeClr val="bg1">
                    <a:lumMod val="95000"/>
                  </a:schemeClr>
                </a:solidFill>
                <a:latin typeface="Segoe UI" panose="020B0502040204020203" pitchFamily="34" charset="0"/>
                <a:cs typeface="Segoe UI" panose="020B0502040204020203" pitchFamily="34" charset="0"/>
              </a:rPr>
              <a:t>ONTENT</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6475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M</a:t>
            </a:r>
            <a:r>
              <a:rPr lang="en-US" spc="450" dirty="0">
                <a:solidFill>
                  <a:schemeClr val="bg1">
                    <a:lumMod val="95000"/>
                  </a:schemeClr>
                </a:solidFill>
                <a:latin typeface="Segoe UI" panose="020B0502040204020203" pitchFamily="34" charset="0"/>
                <a:cs typeface="Segoe UI" panose="020B0502040204020203" pitchFamily="34" charset="0"/>
              </a:rPr>
              <a:t>OTION</a:t>
            </a:r>
            <a:r>
              <a:rPr lang="en-US" sz="2400" spc="450" dirty="0">
                <a:solidFill>
                  <a:schemeClr val="bg1">
                    <a:lumMod val="95000"/>
                  </a:schemeClr>
                </a:solidFill>
                <a:latin typeface="Segoe UI" panose="020B0502040204020203" pitchFamily="34" charset="0"/>
                <a:cs typeface="Segoe UI" panose="020B0502040204020203" pitchFamily="34" charset="0"/>
              </a:rPr>
              <a:t> C</a:t>
            </a:r>
            <a:r>
              <a:rPr lang="en-US" spc="450" dirty="0">
                <a:solidFill>
                  <a:schemeClr val="bg1">
                    <a:lumMod val="95000"/>
                  </a:schemeClr>
                </a:solidFill>
                <a:latin typeface="Segoe UI" panose="020B0502040204020203" pitchFamily="34" charset="0"/>
                <a:cs typeface="Segoe UI" panose="020B0502040204020203" pitchFamily="34" charset="0"/>
              </a:rPr>
              <a:t>APTURE</a:t>
            </a:r>
            <a:r>
              <a:rPr lang="en-US" sz="2400" spc="450" dirty="0">
                <a:solidFill>
                  <a:schemeClr val="bg1">
                    <a:lumMod val="95000"/>
                  </a:schemeClr>
                </a:solidFill>
                <a:latin typeface="Segoe UI" panose="020B0502040204020203" pitchFamily="34" charset="0"/>
                <a:cs typeface="Segoe UI" panose="020B0502040204020203" pitchFamily="34" charset="0"/>
              </a:rPr>
              <a:t> E</a:t>
            </a:r>
            <a:r>
              <a:rPr lang="en-US" spc="450" dirty="0">
                <a:solidFill>
                  <a:schemeClr val="bg1">
                    <a:lumMod val="95000"/>
                  </a:schemeClr>
                </a:solidFill>
                <a:latin typeface="Segoe UI" panose="020B0502040204020203" pitchFamily="34" charset="0"/>
                <a:cs typeface="Segoe UI" panose="020B0502040204020203" pitchFamily="34" charset="0"/>
              </a:rPr>
              <a:t>NHANCEMENT</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USING</a:t>
            </a:r>
            <a:r>
              <a:rPr lang="en-US" sz="2400" spc="450" dirty="0">
                <a:solidFill>
                  <a:schemeClr val="bg1">
                    <a:lumMod val="95000"/>
                  </a:schemeClr>
                </a:solidFill>
                <a:latin typeface="Segoe UI" panose="020B0502040204020203" pitchFamily="34" charset="0"/>
                <a:cs typeface="Segoe UI" panose="020B0502040204020203" pitchFamily="34" charset="0"/>
              </a:rPr>
              <a:t> S</a:t>
            </a:r>
            <a:r>
              <a:rPr lang="en-US" spc="450" dirty="0">
                <a:solidFill>
                  <a:schemeClr val="bg1">
                    <a:lumMod val="95000"/>
                  </a:schemeClr>
                </a:solidFill>
                <a:latin typeface="Segoe UI" panose="020B0502040204020203" pitchFamily="34" charset="0"/>
                <a:cs typeface="Segoe UI" panose="020B0502040204020203" pitchFamily="34" charset="0"/>
              </a:rPr>
              <a:t>EQUENCE</a:t>
            </a:r>
            <a:r>
              <a:rPr lang="en-US" sz="2400" spc="450" dirty="0">
                <a:solidFill>
                  <a:schemeClr val="bg1">
                    <a:lumMod val="95000"/>
                  </a:schemeClr>
                </a:solidFill>
                <a:latin typeface="Segoe UI" panose="020B0502040204020203" pitchFamily="34" charset="0"/>
                <a:cs typeface="Segoe UI" panose="020B0502040204020203" pitchFamily="34" charset="0"/>
              </a:rPr>
              <a:t> M</a:t>
            </a:r>
            <a:r>
              <a:rPr lang="en-US" spc="450" dirty="0">
                <a:solidFill>
                  <a:schemeClr val="bg1">
                    <a:lumMod val="95000"/>
                  </a:schemeClr>
                </a:solidFill>
                <a:latin typeface="Segoe UI" panose="020B0502040204020203" pitchFamily="34" charset="0"/>
                <a:cs typeface="Segoe UI" panose="020B0502040204020203" pitchFamily="34" charset="0"/>
              </a:rPr>
              <a:t>ODELING</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AND</a:t>
            </a:r>
            <a:r>
              <a:rPr lang="en-US" sz="2400" spc="450" dirty="0">
                <a:solidFill>
                  <a:schemeClr val="bg1">
                    <a:lumMod val="95000"/>
                  </a:schemeClr>
                </a:solidFill>
                <a:latin typeface="Segoe UI" panose="020B0502040204020203" pitchFamily="34" charset="0"/>
                <a:cs typeface="Segoe UI" panose="020B0502040204020203" pitchFamily="34" charset="0"/>
              </a:rPr>
              <a:t> R</a:t>
            </a:r>
            <a:r>
              <a:rPr lang="en-US" spc="450" dirty="0">
                <a:solidFill>
                  <a:schemeClr val="bg1">
                    <a:lumMod val="95000"/>
                  </a:schemeClr>
                </a:solidFill>
                <a:latin typeface="Segoe UI" panose="020B0502040204020203" pitchFamily="34" charset="0"/>
                <a:cs typeface="Segoe UI" panose="020B0502040204020203" pitchFamily="34" charset="0"/>
              </a:rPr>
              <a:t>ECURRENT</a:t>
            </a:r>
            <a:r>
              <a:rPr lang="en-US" sz="2400" spc="450" dirty="0">
                <a:solidFill>
                  <a:schemeClr val="bg1">
                    <a:lumMod val="95000"/>
                  </a:schemeClr>
                </a:solidFill>
                <a:latin typeface="Segoe UI" panose="020B0502040204020203" pitchFamily="34" charset="0"/>
                <a:cs typeface="Segoe UI" panose="020B0502040204020203" pitchFamily="34" charset="0"/>
              </a:rPr>
              <a:t> N</a:t>
            </a:r>
            <a:r>
              <a:rPr lang="en-US" spc="450" dirty="0">
                <a:solidFill>
                  <a:schemeClr val="bg1">
                    <a:lumMod val="95000"/>
                  </a:schemeClr>
                </a:solidFill>
                <a:latin typeface="Segoe UI" panose="020B0502040204020203" pitchFamily="34" charset="0"/>
                <a:cs typeface="Segoe UI" panose="020B0502040204020203" pitchFamily="34" charset="0"/>
              </a:rPr>
              <a:t>EURAL</a:t>
            </a:r>
            <a:r>
              <a:rPr lang="en-US" sz="2400" spc="450" dirty="0">
                <a:solidFill>
                  <a:schemeClr val="bg1">
                    <a:lumMod val="95000"/>
                  </a:schemeClr>
                </a:solidFill>
                <a:latin typeface="Segoe UI" panose="020B0502040204020203" pitchFamily="34" charset="0"/>
                <a:cs typeface="Segoe UI" panose="020B0502040204020203" pitchFamily="34" charset="0"/>
              </a:rPr>
              <a:t> N</a:t>
            </a:r>
            <a:r>
              <a:rPr lang="en-US" spc="450" dirty="0">
                <a:solidFill>
                  <a:schemeClr val="bg1">
                    <a:lumMod val="95000"/>
                  </a:schemeClr>
                </a:solidFill>
                <a:latin typeface="Segoe UI" panose="020B0502040204020203" pitchFamily="34" charset="0"/>
                <a:cs typeface="Segoe UI" panose="020B0502040204020203" pitchFamily="34" charset="0"/>
              </a:rPr>
              <a:t>ETWORK</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B</a:t>
            </a:r>
            <a:r>
              <a:rPr lang="en-CA" dirty="0">
                <a:solidFill>
                  <a:schemeClr val="bg1">
                    <a:lumMod val="95000"/>
                  </a:schemeClr>
                </a:solidFill>
                <a:latin typeface="Segoe UI" panose="020B0502040204020203" pitchFamily="34" charset="0"/>
                <a:cs typeface="Segoe UI" panose="020B0502040204020203" pitchFamily="34" charset="0"/>
              </a:rPr>
              <a:t>ACKGROUND</a:t>
            </a:r>
            <a:endParaRPr lang="en-CA" sz="1600" dirty="0">
              <a:solidFill>
                <a:schemeClr val="bg1">
                  <a:lumMod val="95000"/>
                </a:schemeClr>
              </a:solidFill>
              <a:latin typeface="Segoe UI" panose="020B0502040204020203" pitchFamily="34" charset="0"/>
              <a:cs typeface="Segoe UI" panose="020B0502040204020203" pitchFamily="34" charset="0"/>
            </a:endParaRPr>
          </a:p>
          <a:p>
            <a:r>
              <a:rPr lang="en-US" sz="1600" dirty="0">
                <a:solidFill>
                  <a:schemeClr val="bg1">
                    <a:lumMod val="95000"/>
                  </a:schemeClr>
                </a:solidFill>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solidFill>
                  <a:schemeClr val="bg1">
                    <a:lumMod val="95000"/>
                  </a:schemeClr>
                </a:solidFill>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p>
          <a:p>
            <a:r>
              <a:rPr lang="en-US" sz="1600" dirty="0">
                <a:solidFill>
                  <a:schemeClr val="bg1">
                    <a:lumMod val="95000"/>
                  </a:schemeClr>
                </a:solidFill>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solidFill>
                  <a:schemeClr val="bg1">
                    <a:lumMod val="95000"/>
                  </a:schemeClr>
                </a:solidFill>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854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S</a:t>
            </a:r>
            <a:r>
              <a:rPr lang="en-US" spc="450" dirty="0">
                <a:solidFill>
                  <a:schemeClr val="bg1">
                    <a:lumMod val="95000"/>
                  </a:schemeClr>
                </a:solidFill>
                <a:latin typeface="Segoe UI" panose="020B0502040204020203" pitchFamily="34" charset="0"/>
                <a:cs typeface="Segoe UI" panose="020B0502040204020203" pitchFamily="34" charset="0"/>
              </a:rPr>
              <a:t>TOCK</a:t>
            </a:r>
            <a:r>
              <a:rPr lang="en-US" sz="2400" spc="450" dirty="0">
                <a:solidFill>
                  <a:schemeClr val="bg1">
                    <a:lumMod val="95000"/>
                  </a:schemeClr>
                </a:solidFill>
                <a:latin typeface="Segoe UI" panose="020B0502040204020203" pitchFamily="34" charset="0"/>
                <a:cs typeface="Segoe UI" panose="020B0502040204020203" pitchFamily="34" charset="0"/>
              </a:rPr>
              <a:t> M</a:t>
            </a:r>
            <a:r>
              <a:rPr lang="en-US" spc="450" dirty="0">
                <a:solidFill>
                  <a:schemeClr val="bg1">
                    <a:lumMod val="95000"/>
                  </a:schemeClr>
                </a:solidFill>
                <a:latin typeface="Segoe UI" panose="020B0502040204020203" pitchFamily="34" charset="0"/>
                <a:cs typeface="Segoe UI" panose="020B0502040204020203" pitchFamily="34" charset="0"/>
              </a:rPr>
              <a:t>ARKET</a:t>
            </a:r>
            <a:r>
              <a:rPr lang="en-US" sz="2400" spc="450" dirty="0">
                <a:solidFill>
                  <a:schemeClr val="bg1">
                    <a:lumMod val="95000"/>
                  </a:schemeClr>
                </a:solidFill>
                <a:latin typeface="Segoe UI" panose="020B0502040204020203" pitchFamily="34" charset="0"/>
                <a:cs typeface="Segoe UI" panose="020B0502040204020203" pitchFamily="34" charset="0"/>
              </a:rPr>
              <a:t> F</a:t>
            </a:r>
            <a:r>
              <a:rPr lang="en-US" spc="450" dirty="0">
                <a:solidFill>
                  <a:schemeClr val="bg1">
                    <a:lumMod val="95000"/>
                  </a:schemeClr>
                </a:solidFill>
                <a:latin typeface="Segoe UI" panose="020B0502040204020203" pitchFamily="34" charset="0"/>
                <a:cs typeface="Segoe UI" panose="020B0502040204020203" pitchFamily="34" charset="0"/>
              </a:rPr>
              <a:t>ORECASTING</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USING</a:t>
            </a:r>
          </a:p>
          <a:p>
            <a:pPr algn="ctr"/>
            <a:r>
              <a:rPr lang="en-US" sz="2400" spc="450" dirty="0">
                <a:solidFill>
                  <a:schemeClr val="bg1">
                    <a:lumMod val="95000"/>
                  </a:schemeClr>
                </a:solidFill>
                <a:latin typeface="Segoe UI" panose="020B0502040204020203" pitchFamily="34" charset="0"/>
                <a:cs typeface="Segoe UI" panose="020B0502040204020203" pitchFamily="34" charset="0"/>
              </a:rPr>
              <a:t>D</a:t>
            </a:r>
            <a:r>
              <a:rPr lang="en-US" spc="450" dirty="0">
                <a:solidFill>
                  <a:schemeClr val="bg1">
                    <a:lumMod val="95000"/>
                  </a:schemeClr>
                </a:solidFill>
                <a:latin typeface="Segoe UI" panose="020B0502040204020203" pitchFamily="34" charset="0"/>
                <a:cs typeface="Segoe UI" panose="020B0502040204020203" pitchFamily="34" charset="0"/>
              </a:rPr>
              <a:t>EEP</a:t>
            </a:r>
            <a:r>
              <a:rPr lang="en-US" sz="2400" spc="450" dirty="0">
                <a:solidFill>
                  <a:schemeClr val="bg1">
                    <a:lumMod val="95000"/>
                  </a:schemeClr>
                </a:solidFill>
                <a:latin typeface="Segoe UI" panose="020B0502040204020203" pitchFamily="34" charset="0"/>
                <a:cs typeface="Segoe UI" panose="020B0502040204020203" pitchFamily="34" charset="0"/>
              </a:rPr>
              <a:t> R</a:t>
            </a:r>
            <a:r>
              <a:rPr lang="en-US" spc="450" dirty="0">
                <a:solidFill>
                  <a:schemeClr val="bg1">
                    <a:lumMod val="95000"/>
                  </a:schemeClr>
                </a:solidFill>
                <a:latin typeface="Segoe UI" panose="020B0502040204020203" pitchFamily="34" charset="0"/>
                <a:cs typeface="Segoe UI" panose="020B0502040204020203" pitchFamily="34" charset="0"/>
              </a:rPr>
              <a:t>ECURRENT</a:t>
            </a:r>
            <a:r>
              <a:rPr lang="en-US" sz="2400" spc="450" dirty="0">
                <a:solidFill>
                  <a:schemeClr val="bg1">
                    <a:lumMod val="95000"/>
                  </a:schemeClr>
                </a:solidFill>
                <a:latin typeface="Segoe UI" panose="020B0502040204020203" pitchFamily="34" charset="0"/>
                <a:cs typeface="Segoe UI" panose="020B0502040204020203" pitchFamily="34" charset="0"/>
              </a:rPr>
              <a:t> N</a:t>
            </a:r>
            <a:r>
              <a:rPr lang="en-US" spc="450" dirty="0">
                <a:solidFill>
                  <a:schemeClr val="bg1">
                    <a:lumMod val="95000"/>
                  </a:schemeClr>
                </a:solidFill>
                <a:latin typeface="Segoe UI" panose="020B0502040204020203" pitchFamily="34" charset="0"/>
                <a:cs typeface="Segoe UI" panose="020B0502040204020203" pitchFamily="34" charset="0"/>
              </a:rPr>
              <a:t>EURAL </a:t>
            </a:r>
            <a:r>
              <a:rPr lang="en-US" sz="2400" spc="450" dirty="0">
                <a:solidFill>
                  <a:schemeClr val="bg1">
                    <a:lumMod val="95000"/>
                  </a:schemeClr>
                </a:solidFill>
                <a:latin typeface="Segoe UI" panose="020B0502040204020203" pitchFamily="34" charset="0"/>
                <a:cs typeface="Segoe UI" panose="020B0502040204020203" pitchFamily="34" charset="0"/>
              </a:rPr>
              <a:t>N</a:t>
            </a:r>
            <a:r>
              <a:rPr lang="en-US" spc="450" dirty="0">
                <a:solidFill>
                  <a:schemeClr val="bg1">
                    <a:lumMod val="95000"/>
                  </a:schemeClr>
                </a:solidFill>
                <a:latin typeface="Segoe UI" panose="020B0502040204020203" pitchFamily="34" charset="0"/>
                <a:cs typeface="Segoe UI" panose="020B0502040204020203" pitchFamily="34" charset="0"/>
              </a:rPr>
              <a:t>ETWORK</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7935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endParaRPr lang="en-CA" sz="1200" dirty="0">
              <a:solidFill>
                <a:schemeClr val="bg1">
                  <a:lumMod val="95000"/>
                </a:schemeClr>
              </a:solidFill>
              <a:latin typeface="Segoe UI" panose="020B0502040204020203" pitchFamily="34" charset="0"/>
              <a:cs typeface="Segoe UI" panose="020B0502040204020203" pitchFamily="34" charset="0"/>
            </a:endParaRPr>
          </a:p>
          <a:p>
            <a:r>
              <a:rPr lang="en-US" sz="1600" dirty="0">
                <a:solidFill>
                  <a:schemeClr val="bg1">
                    <a:lumMod val="95000"/>
                  </a:schemeClr>
                </a:solidFill>
                <a:latin typeface="Segoe UI" panose="020B0502040204020203" pitchFamily="34" charset="0"/>
                <a:cs typeface="Segoe UI" panose="020B0502040204020203" pitchFamily="34" charset="0"/>
              </a:rPr>
              <a:t>Train a Deep Recurrent Neural Network (RNN) to predict next day Closing Price of a defined stock by using multivariate historical data and time series segmentation.</a:t>
            </a:r>
            <a:endParaRPr lang="en-US" sz="1600" i="1" dirty="0">
              <a:solidFill>
                <a:schemeClr val="bg1">
                  <a:lumMod val="9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79355"/>
            <a:ext cx="8314401" cy="461665"/>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REVIEW</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D1472376-769C-403D-90E5-8EDBAC96EEC6}"/>
              </a:ext>
            </a:extLst>
          </p:cNvPr>
          <p:cNvPicPr>
            <a:picLocks noChangeAspect="1"/>
          </p:cNvPicPr>
          <p:nvPr/>
        </p:nvPicPr>
        <p:blipFill>
          <a:blip r:embed="rId2"/>
          <a:stretch>
            <a:fillRect/>
          </a:stretch>
        </p:blipFill>
        <p:spPr>
          <a:xfrm>
            <a:off x="2476563" y="2373941"/>
            <a:ext cx="6130408" cy="2197988"/>
          </a:xfrm>
          <a:prstGeom prst="rect">
            <a:avLst/>
          </a:prstGeom>
        </p:spPr>
      </p:pic>
    </p:spTree>
    <p:extLst>
      <p:ext uri="{BB962C8B-B14F-4D97-AF65-F5344CB8AC3E}">
        <p14:creationId xmlns:p14="http://schemas.microsoft.com/office/powerpoint/2010/main" val="3849418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R</a:t>
            </a:r>
            <a:r>
              <a:rPr lang="en-US" spc="450" dirty="0">
                <a:solidFill>
                  <a:schemeClr val="bg1">
                    <a:lumMod val="95000"/>
                  </a:schemeClr>
                </a:solidFill>
                <a:latin typeface="Segoe UI" panose="020B0502040204020203" pitchFamily="34" charset="0"/>
                <a:cs typeface="Segoe UI" panose="020B0502040204020203" pitchFamily="34" charset="0"/>
              </a:rPr>
              <a:t>EAL</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VS.</a:t>
            </a:r>
            <a:r>
              <a:rPr lang="en-US" sz="2400" spc="450" dirty="0">
                <a:solidFill>
                  <a:schemeClr val="bg1">
                    <a:lumMod val="95000"/>
                  </a:schemeClr>
                </a:solidFill>
                <a:latin typeface="Segoe UI" panose="020B0502040204020203" pitchFamily="34" charset="0"/>
                <a:cs typeface="Segoe UI" panose="020B0502040204020203" pitchFamily="34" charset="0"/>
              </a:rPr>
              <a:t> F</a:t>
            </a:r>
            <a:r>
              <a:rPr lang="en-US" spc="450" dirty="0">
                <a:solidFill>
                  <a:schemeClr val="bg1">
                    <a:lumMod val="95000"/>
                  </a:schemeClr>
                </a:solidFill>
                <a:latin typeface="Segoe UI" panose="020B0502040204020203" pitchFamily="34" charset="0"/>
                <a:cs typeface="Segoe UI" panose="020B0502040204020203" pitchFamily="34" charset="0"/>
              </a:rPr>
              <a:t>AKE</a:t>
            </a:r>
            <a:r>
              <a:rPr lang="en-US" sz="2400" spc="450" dirty="0">
                <a:solidFill>
                  <a:schemeClr val="bg1">
                    <a:lumMod val="95000"/>
                  </a:schemeClr>
                </a:solidFill>
                <a:latin typeface="Segoe UI" panose="020B0502040204020203" pitchFamily="34" charset="0"/>
                <a:cs typeface="Segoe UI" panose="020B0502040204020203" pitchFamily="34" charset="0"/>
              </a:rPr>
              <a:t> N</a:t>
            </a:r>
            <a:r>
              <a:rPr lang="en-US" spc="450" dirty="0">
                <a:solidFill>
                  <a:schemeClr val="bg1">
                    <a:lumMod val="95000"/>
                  </a:schemeClr>
                </a:solidFill>
                <a:latin typeface="Segoe UI" panose="020B0502040204020203" pitchFamily="34" charset="0"/>
                <a:cs typeface="Segoe UI" panose="020B0502040204020203" pitchFamily="34" charset="0"/>
              </a:rPr>
              <a:t>EWS</a:t>
            </a:r>
            <a:r>
              <a:rPr lang="en-US" sz="2400" spc="450" dirty="0">
                <a:solidFill>
                  <a:schemeClr val="bg1">
                    <a:lumMod val="95000"/>
                  </a:schemeClr>
                </a:solidFill>
                <a:latin typeface="Segoe UI" panose="020B0502040204020203" pitchFamily="34" charset="0"/>
                <a:cs typeface="Segoe UI" panose="020B0502040204020203" pitchFamily="34" charset="0"/>
              </a:rPr>
              <a:t> C</a:t>
            </a:r>
            <a:r>
              <a:rPr lang="en-US" spc="450" dirty="0">
                <a:solidFill>
                  <a:schemeClr val="bg1">
                    <a:lumMod val="95000"/>
                  </a:schemeClr>
                </a:solidFill>
                <a:latin typeface="Segoe UI" panose="020B0502040204020203" pitchFamily="34" charset="0"/>
                <a:cs typeface="Segoe UI" panose="020B0502040204020203" pitchFamily="34" charset="0"/>
              </a:rPr>
              <a:t>LASSIFICATION USING</a:t>
            </a:r>
          </a:p>
          <a:p>
            <a:pPr algn="ctr"/>
            <a:r>
              <a:rPr lang="en-US" sz="2400" spc="450" dirty="0">
                <a:solidFill>
                  <a:schemeClr val="bg1">
                    <a:lumMod val="95000"/>
                  </a:schemeClr>
                </a:solidFill>
                <a:latin typeface="Segoe UI" panose="020B0502040204020203" pitchFamily="34" charset="0"/>
                <a:cs typeface="Segoe UI" panose="020B0502040204020203" pitchFamily="34" charset="0"/>
              </a:rPr>
              <a:t>N</a:t>
            </a:r>
            <a:r>
              <a:rPr lang="en-US" spc="450" dirty="0">
                <a:solidFill>
                  <a:schemeClr val="bg1">
                    <a:lumMod val="95000"/>
                  </a:schemeClr>
                </a:solidFill>
                <a:latin typeface="Segoe UI" panose="020B0502040204020203" pitchFamily="34" charset="0"/>
                <a:cs typeface="Segoe UI" panose="020B0502040204020203" pitchFamily="34" charset="0"/>
              </a:rPr>
              <a:t>ATURAL</a:t>
            </a:r>
            <a:r>
              <a:rPr lang="en-US" sz="2400" spc="450" dirty="0">
                <a:solidFill>
                  <a:schemeClr val="bg1">
                    <a:lumMod val="95000"/>
                  </a:schemeClr>
                </a:solidFill>
                <a:latin typeface="Segoe UI" panose="020B0502040204020203" pitchFamily="34" charset="0"/>
                <a:cs typeface="Segoe UI" panose="020B0502040204020203" pitchFamily="34" charset="0"/>
              </a:rPr>
              <a:t> L</a:t>
            </a:r>
            <a:r>
              <a:rPr lang="en-US" spc="450" dirty="0">
                <a:solidFill>
                  <a:schemeClr val="bg1">
                    <a:lumMod val="95000"/>
                  </a:schemeClr>
                </a:solidFill>
                <a:latin typeface="Segoe UI" panose="020B0502040204020203" pitchFamily="34" charset="0"/>
                <a:cs typeface="Segoe UI" panose="020B0502040204020203" pitchFamily="34" charset="0"/>
              </a:rPr>
              <a:t>ANGUAGE</a:t>
            </a:r>
            <a:r>
              <a:rPr lang="en-US" sz="2400" spc="450" dirty="0">
                <a:solidFill>
                  <a:schemeClr val="bg1">
                    <a:lumMod val="95000"/>
                  </a:schemeClr>
                </a:solidFill>
                <a:latin typeface="Segoe UI" panose="020B0502040204020203" pitchFamily="34" charset="0"/>
                <a:cs typeface="Segoe UI" panose="020B0502040204020203" pitchFamily="34" charset="0"/>
              </a:rPr>
              <a:t> P</a:t>
            </a:r>
            <a:r>
              <a:rPr lang="en-US" spc="450" dirty="0">
                <a:solidFill>
                  <a:schemeClr val="bg1">
                    <a:lumMod val="95000"/>
                  </a:schemeClr>
                </a:solidFill>
                <a:latin typeface="Segoe UI" panose="020B0502040204020203" pitchFamily="34" charset="0"/>
                <a:cs typeface="Segoe UI" panose="020B0502040204020203" pitchFamily="34" charset="0"/>
              </a:rPr>
              <a:t>ROCESSING</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B</a:t>
            </a:r>
            <a:r>
              <a:rPr lang="en-CA" dirty="0">
                <a:solidFill>
                  <a:schemeClr val="bg1">
                    <a:lumMod val="95000"/>
                  </a:schemeClr>
                </a:solidFill>
                <a:latin typeface="Segoe UI" panose="020B0502040204020203" pitchFamily="34" charset="0"/>
                <a:cs typeface="Segoe UI" panose="020B0502040204020203" pitchFamily="34" charset="0"/>
              </a:rPr>
              <a:t>ACKGROUND</a:t>
            </a:r>
            <a:endParaRPr lang="en-CA" sz="1600" dirty="0">
              <a:solidFill>
                <a:schemeClr val="bg1">
                  <a:lumMod val="95000"/>
                </a:schemeClr>
              </a:solidFill>
              <a:latin typeface="Segoe UI" panose="020B0502040204020203" pitchFamily="34" charset="0"/>
              <a:cs typeface="Segoe UI" panose="020B0502040204020203" pitchFamily="34" charset="0"/>
            </a:endParaRPr>
          </a:p>
          <a:p>
            <a:r>
              <a:rPr lang="en-US" sz="1600" dirty="0">
                <a:solidFill>
                  <a:schemeClr val="bg1">
                    <a:lumMod val="95000"/>
                  </a:schemeClr>
                </a:solidFill>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solidFill>
                  <a:schemeClr val="bg1">
                    <a:lumMod val="95000"/>
                  </a:schemeClr>
                </a:solidFill>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p>
          <a:p>
            <a:r>
              <a:rPr lang="en-US" sz="1600" dirty="0">
                <a:solidFill>
                  <a:schemeClr val="bg1">
                    <a:lumMod val="95000"/>
                  </a:schemeClr>
                </a:solidFill>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4615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P</a:t>
            </a:r>
            <a:r>
              <a:rPr lang="en-US" spc="450" dirty="0">
                <a:solidFill>
                  <a:schemeClr val="bg1">
                    <a:lumMod val="95000"/>
                  </a:schemeClr>
                </a:solidFill>
                <a:latin typeface="Segoe UI" panose="020B0502040204020203" pitchFamily="34" charset="0"/>
                <a:cs typeface="Segoe UI" panose="020B0502040204020203" pitchFamily="34" charset="0"/>
              </a:rPr>
              <a:t>REDICTING</a:t>
            </a:r>
            <a:r>
              <a:rPr lang="en-US" sz="2400" spc="450" dirty="0">
                <a:solidFill>
                  <a:schemeClr val="bg1">
                    <a:lumMod val="95000"/>
                  </a:schemeClr>
                </a:solidFill>
                <a:latin typeface="Segoe UI" panose="020B0502040204020203" pitchFamily="34" charset="0"/>
                <a:cs typeface="Segoe UI" panose="020B0502040204020203" pitchFamily="34" charset="0"/>
              </a:rPr>
              <a:t> O</a:t>
            </a:r>
            <a:r>
              <a:rPr lang="en-US" spc="450" dirty="0">
                <a:solidFill>
                  <a:schemeClr val="bg1">
                    <a:lumMod val="95000"/>
                  </a:schemeClr>
                </a:solidFill>
                <a:latin typeface="Segoe UI" panose="020B0502040204020203" pitchFamily="34" charset="0"/>
                <a:cs typeface="Segoe UI" panose="020B0502040204020203" pitchFamily="34" charset="0"/>
              </a:rPr>
              <a:t>CEAN</a:t>
            </a:r>
            <a:r>
              <a:rPr lang="en-US" sz="2400" spc="450" dirty="0">
                <a:solidFill>
                  <a:schemeClr val="bg1">
                    <a:lumMod val="95000"/>
                  </a:schemeClr>
                </a:solidFill>
                <a:latin typeface="Segoe UI" panose="020B0502040204020203" pitchFamily="34" charset="0"/>
                <a:cs typeface="Segoe UI" panose="020B0502040204020203" pitchFamily="34" charset="0"/>
              </a:rPr>
              <a:t> W</a:t>
            </a:r>
            <a:r>
              <a:rPr lang="en-US" spc="450" dirty="0">
                <a:solidFill>
                  <a:schemeClr val="bg1">
                    <a:lumMod val="95000"/>
                  </a:schemeClr>
                </a:solidFill>
                <a:latin typeface="Segoe UI" panose="020B0502040204020203" pitchFamily="34" charset="0"/>
                <a:cs typeface="Segoe UI" panose="020B0502040204020203" pitchFamily="34" charset="0"/>
              </a:rPr>
              <a:t>ATER</a:t>
            </a:r>
            <a:r>
              <a:rPr lang="en-US" sz="2400" spc="450" dirty="0">
                <a:solidFill>
                  <a:schemeClr val="bg1">
                    <a:lumMod val="95000"/>
                  </a:schemeClr>
                </a:solidFill>
                <a:latin typeface="Segoe UI" panose="020B0502040204020203" pitchFamily="34" charset="0"/>
                <a:cs typeface="Segoe UI" panose="020B0502040204020203" pitchFamily="34" charset="0"/>
              </a:rPr>
              <a:t> T</a:t>
            </a:r>
            <a:r>
              <a:rPr lang="en-US" spc="450" dirty="0">
                <a:solidFill>
                  <a:schemeClr val="bg1">
                    <a:lumMod val="95000"/>
                  </a:schemeClr>
                </a:solidFill>
                <a:latin typeface="Segoe UI" panose="020B0502040204020203" pitchFamily="34" charset="0"/>
                <a:cs typeface="Segoe UI" panose="020B0502040204020203" pitchFamily="34" charset="0"/>
              </a:rPr>
              <a:t>EMPERATURE</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USING</a:t>
            </a:r>
            <a:r>
              <a:rPr lang="en-US" sz="2400" spc="450" dirty="0">
                <a:solidFill>
                  <a:schemeClr val="bg1">
                    <a:lumMod val="95000"/>
                  </a:schemeClr>
                </a:solidFill>
                <a:latin typeface="Segoe UI" panose="020B0502040204020203" pitchFamily="34" charset="0"/>
                <a:cs typeface="Segoe UI" panose="020B0502040204020203" pitchFamily="34" charset="0"/>
              </a:rPr>
              <a:t> L</a:t>
            </a:r>
            <a:r>
              <a:rPr lang="en-US" spc="450" dirty="0">
                <a:solidFill>
                  <a:schemeClr val="bg1">
                    <a:lumMod val="95000"/>
                  </a:schemeClr>
                </a:solidFill>
                <a:latin typeface="Segoe UI" panose="020B0502040204020203" pitchFamily="34" charset="0"/>
                <a:cs typeface="Segoe UI" panose="020B0502040204020203" pitchFamily="34" charset="0"/>
              </a:rPr>
              <a:t>INEAR</a:t>
            </a:r>
            <a:r>
              <a:rPr lang="en-US" sz="2400" spc="450" dirty="0">
                <a:solidFill>
                  <a:schemeClr val="bg1">
                    <a:lumMod val="95000"/>
                  </a:schemeClr>
                </a:solidFill>
                <a:latin typeface="Segoe UI" panose="020B0502040204020203" pitchFamily="34" charset="0"/>
                <a:cs typeface="Segoe UI" panose="020B0502040204020203" pitchFamily="34" charset="0"/>
              </a:rPr>
              <a:t> R</a:t>
            </a:r>
            <a:r>
              <a:rPr lang="en-US" spc="450" dirty="0">
                <a:solidFill>
                  <a:schemeClr val="bg1">
                    <a:lumMod val="95000"/>
                  </a:schemeClr>
                </a:solidFill>
                <a:latin typeface="Segoe UI" panose="020B0502040204020203" pitchFamily="34" charset="0"/>
                <a:cs typeface="Segoe UI" panose="020B0502040204020203" pitchFamily="34" charset="0"/>
              </a:rPr>
              <a:t>EGRESSION</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B</a:t>
            </a:r>
            <a:r>
              <a:rPr lang="en-CA" dirty="0">
                <a:solidFill>
                  <a:schemeClr val="bg1">
                    <a:lumMod val="95000"/>
                  </a:schemeClr>
                </a:solidFill>
                <a:latin typeface="Segoe UI" panose="020B0502040204020203" pitchFamily="34" charset="0"/>
                <a:cs typeface="Segoe UI" panose="020B0502040204020203" pitchFamily="34" charset="0"/>
              </a:rPr>
              <a:t>ACKGROUND</a:t>
            </a:r>
            <a:endParaRPr lang="en-CA" sz="1600" dirty="0">
              <a:solidFill>
                <a:schemeClr val="bg1">
                  <a:lumMod val="95000"/>
                </a:schemeClr>
              </a:solidFill>
              <a:latin typeface="Segoe UI" panose="020B0502040204020203" pitchFamily="34" charset="0"/>
              <a:cs typeface="Segoe UI" panose="020B0502040204020203" pitchFamily="34" charset="0"/>
            </a:endParaRPr>
          </a:p>
          <a:p>
            <a:r>
              <a:rPr lang="en-US" sz="1600" dirty="0">
                <a:solidFill>
                  <a:schemeClr val="bg1">
                    <a:lumMod val="95000"/>
                  </a:schemeClr>
                </a:solidFill>
                <a:latin typeface="Segoe UI" panose="020B0502040204020203" pitchFamily="34" charset="0"/>
                <a:cs typeface="Segoe UI" panose="020B0502040204020203" pitchFamily="34" charset="0"/>
              </a:rPr>
              <a:t>The California Cooperative Oceanic Fisheries Investigations (</a:t>
            </a:r>
            <a:r>
              <a:rPr lang="en-US" sz="1600" dirty="0" err="1">
                <a:solidFill>
                  <a:schemeClr val="bg1">
                    <a:lumMod val="95000"/>
                  </a:schemeClr>
                </a:solidFill>
                <a:latin typeface="Segoe UI" panose="020B0502040204020203" pitchFamily="34" charset="0"/>
                <a:cs typeface="Segoe UI" panose="020B0502040204020203" pitchFamily="34" charset="0"/>
              </a:rPr>
              <a:t>CalCOFI</a:t>
            </a:r>
            <a:r>
              <a:rPr lang="en-US" sz="1600" dirty="0">
                <a:solidFill>
                  <a:schemeClr val="bg1">
                    <a:lumMod val="95000"/>
                  </a:schemeClr>
                </a:solidFill>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solidFill>
                  <a:schemeClr val="bg1">
                    <a:lumMod val="95000"/>
                  </a:schemeClr>
                </a:solidFill>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p>
          <a:p>
            <a:r>
              <a:rPr lang="en-US" sz="1600" dirty="0">
                <a:solidFill>
                  <a:schemeClr val="bg1">
                    <a:lumMod val="95000"/>
                  </a:schemeClr>
                </a:solidFill>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solidFill>
                  <a:schemeClr val="bg1">
                    <a:lumMod val="95000"/>
                  </a:schemeClr>
                </a:solidFill>
                <a:latin typeface="Segoe UI" panose="020B0502040204020203" pitchFamily="34" charset="0"/>
                <a:cs typeface="Segoe UI" panose="020B0502040204020203" pitchFamily="34" charset="0"/>
              </a:rPr>
              <a:t>CalCOFI</a:t>
            </a:r>
            <a:r>
              <a:rPr lang="en-US" sz="1600" dirty="0">
                <a:solidFill>
                  <a:schemeClr val="bg1">
                    <a:lumMod val="95000"/>
                  </a:schemeClr>
                </a:solidFill>
                <a:latin typeface="Segoe UI" panose="020B0502040204020203" pitchFamily="34" charset="0"/>
                <a:cs typeface="Segoe UI" panose="020B0502040204020203" pitchFamily="34" charset="0"/>
              </a:rPr>
              <a:t>) Database.</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7561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P</a:t>
            </a:r>
            <a:r>
              <a:rPr lang="en-US" spc="450" dirty="0">
                <a:solidFill>
                  <a:schemeClr val="bg1">
                    <a:lumMod val="95000"/>
                  </a:schemeClr>
                </a:solidFill>
                <a:latin typeface="Segoe UI" panose="020B0502040204020203" pitchFamily="34" charset="0"/>
                <a:cs typeface="Segoe UI" panose="020B0502040204020203" pitchFamily="34" charset="0"/>
              </a:rPr>
              <a:t>REDICTING</a:t>
            </a:r>
            <a:r>
              <a:rPr lang="en-US" sz="2400" spc="450" dirty="0">
                <a:solidFill>
                  <a:schemeClr val="bg1">
                    <a:lumMod val="95000"/>
                  </a:schemeClr>
                </a:solidFill>
                <a:latin typeface="Segoe UI" panose="020B0502040204020203" pitchFamily="34" charset="0"/>
                <a:cs typeface="Segoe UI" panose="020B0502040204020203" pitchFamily="34" charset="0"/>
              </a:rPr>
              <a:t> R</a:t>
            </a:r>
            <a:r>
              <a:rPr lang="en-US" spc="450" dirty="0">
                <a:solidFill>
                  <a:schemeClr val="bg1">
                    <a:lumMod val="95000"/>
                  </a:schemeClr>
                </a:solidFill>
                <a:latin typeface="Segoe UI" panose="020B0502040204020203" pitchFamily="34" charset="0"/>
                <a:cs typeface="Segoe UI" panose="020B0502040204020203" pitchFamily="34" charset="0"/>
              </a:rPr>
              <a:t>ISK</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OF</a:t>
            </a:r>
            <a:r>
              <a:rPr lang="en-US" sz="2400" spc="450" dirty="0">
                <a:solidFill>
                  <a:schemeClr val="bg1">
                    <a:lumMod val="95000"/>
                  </a:schemeClr>
                </a:solidFill>
                <a:latin typeface="Segoe UI" panose="020B0502040204020203" pitchFamily="34" charset="0"/>
                <a:cs typeface="Segoe UI" panose="020B0502040204020203" pitchFamily="34" charset="0"/>
              </a:rPr>
              <a:t> C</a:t>
            </a:r>
            <a:r>
              <a:rPr lang="en-US" spc="450" dirty="0">
                <a:solidFill>
                  <a:schemeClr val="bg1">
                    <a:lumMod val="95000"/>
                  </a:schemeClr>
                </a:solidFill>
                <a:latin typeface="Segoe UI" panose="020B0502040204020203" pitchFamily="34" charset="0"/>
                <a:cs typeface="Segoe UI" panose="020B0502040204020203" pitchFamily="34" charset="0"/>
              </a:rPr>
              <a:t>ORONARY</a:t>
            </a:r>
            <a:r>
              <a:rPr lang="en-US" sz="2400" spc="450" dirty="0">
                <a:solidFill>
                  <a:schemeClr val="bg1">
                    <a:lumMod val="95000"/>
                  </a:schemeClr>
                </a:solidFill>
                <a:latin typeface="Segoe UI" panose="020B0502040204020203" pitchFamily="34" charset="0"/>
                <a:cs typeface="Segoe UI" panose="020B0502040204020203" pitchFamily="34" charset="0"/>
              </a:rPr>
              <a:t> H</a:t>
            </a:r>
            <a:r>
              <a:rPr lang="en-US" spc="450" dirty="0">
                <a:solidFill>
                  <a:schemeClr val="bg1">
                    <a:lumMod val="95000"/>
                  </a:schemeClr>
                </a:solidFill>
                <a:latin typeface="Segoe UI" panose="020B0502040204020203" pitchFamily="34" charset="0"/>
                <a:cs typeface="Segoe UI" panose="020B0502040204020203" pitchFamily="34" charset="0"/>
              </a:rPr>
              <a:t>EART</a:t>
            </a:r>
            <a:r>
              <a:rPr lang="en-US" sz="2400" spc="450" dirty="0">
                <a:solidFill>
                  <a:schemeClr val="bg1">
                    <a:lumMod val="95000"/>
                  </a:schemeClr>
                </a:solidFill>
                <a:latin typeface="Segoe UI" panose="020B0502040204020203" pitchFamily="34" charset="0"/>
                <a:cs typeface="Segoe UI" panose="020B0502040204020203" pitchFamily="34" charset="0"/>
              </a:rPr>
              <a:t> D</a:t>
            </a:r>
            <a:r>
              <a:rPr lang="en-US" spc="450" dirty="0">
                <a:solidFill>
                  <a:schemeClr val="bg1">
                    <a:lumMod val="95000"/>
                  </a:schemeClr>
                </a:solidFill>
                <a:latin typeface="Segoe UI" panose="020B0502040204020203" pitchFamily="34" charset="0"/>
                <a:cs typeface="Segoe UI" panose="020B0502040204020203" pitchFamily="34" charset="0"/>
              </a:rPr>
              <a:t>ISEASE</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USING</a:t>
            </a:r>
            <a:r>
              <a:rPr lang="en-US" sz="2400" spc="450" dirty="0">
                <a:solidFill>
                  <a:schemeClr val="bg1">
                    <a:lumMod val="95000"/>
                  </a:schemeClr>
                </a:solidFill>
                <a:latin typeface="Segoe UI" panose="020B0502040204020203" pitchFamily="34" charset="0"/>
                <a:cs typeface="Segoe UI" panose="020B0502040204020203" pitchFamily="34" charset="0"/>
              </a:rPr>
              <a:t> S</a:t>
            </a:r>
            <a:r>
              <a:rPr lang="en-US" spc="450" dirty="0">
                <a:solidFill>
                  <a:schemeClr val="bg1">
                    <a:lumMod val="95000"/>
                  </a:schemeClr>
                </a:solidFill>
                <a:latin typeface="Segoe UI" panose="020B0502040204020203" pitchFamily="34" charset="0"/>
                <a:cs typeface="Segoe UI" panose="020B0502040204020203" pitchFamily="34" charset="0"/>
              </a:rPr>
              <a:t>UPPORT</a:t>
            </a:r>
            <a:r>
              <a:rPr lang="en-US" sz="2400" spc="450" dirty="0">
                <a:solidFill>
                  <a:schemeClr val="bg1">
                    <a:lumMod val="95000"/>
                  </a:schemeClr>
                </a:solidFill>
                <a:latin typeface="Segoe UI" panose="020B0502040204020203" pitchFamily="34" charset="0"/>
                <a:cs typeface="Segoe UI" panose="020B0502040204020203" pitchFamily="34" charset="0"/>
              </a:rPr>
              <a:t> V</a:t>
            </a:r>
            <a:r>
              <a:rPr lang="en-US" spc="450" dirty="0">
                <a:solidFill>
                  <a:schemeClr val="bg1">
                    <a:lumMod val="95000"/>
                  </a:schemeClr>
                </a:solidFill>
                <a:latin typeface="Segoe UI" panose="020B0502040204020203" pitchFamily="34" charset="0"/>
                <a:cs typeface="Segoe UI" panose="020B0502040204020203" pitchFamily="34" charset="0"/>
              </a:rPr>
              <a:t>ECTOR </a:t>
            </a:r>
            <a:r>
              <a:rPr lang="en-US" sz="2400" spc="450" dirty="0">
                <a:solidFill>
                  <a:schemeClr val="bg1">
                    <a:lumMod val="95000"/>
                  </a:schemeClr>
                </a:solidFill>
                <a:latin typeface="Segoe UI" panose="020B0502040204020203" pitchFamily="34" charset="0"/>
                <a:cs typeface="Segoe UI" panose="020B0502040204020203" pitchFamily="34" charset="0"/>
              </a:rPr>
              <a:t>M</a:t>
            </a:r>
            <a:r>
              <a:rPr lang="en-US" spc="450" dirty="0">
                <a:solidFill>
                  <a:schemeClr val="bg1">
                    <a:lumMod val="95000"/>
                  </a:schemeClr>
                </a:solidFill>
                <a:latin typeface="Segoe UI" panose="020B0502040204020203" pitchFamily="34" charset="0"/>
                <a:cs typeface="Segoe UI" panose="020B0502040204020203" pitchFamily="34" charset="0"/>
              </a:rPr>
              <a:t>ACHINE</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B</a:t>
            </a:r>
            <a:r>
              <a:rPr lang="en-CA" dirty="0">
                <a:solidFill>
                  <a:schemeClr val="bg1">
                    <a:lumMod val="95000"/>
                  </a:schemeClr>
                </a:solidFill>
                <a:latin typeface="Segoe UI" panose="020B0502040204020203" pitchFamily="34" charset="0"/>
                <a:cs typeface="Segoe UI" panose="020B0502040204020203" pitchFamily="34" charset="0"/>
              </a:rPr>
              <a:t>ACKGROUND</a:t>
            </a:r>
            <a:endParaRPr lang="en-CA" sz="1600" dirty="0">
              <a:solidFill>
                <a:schemeClr val="bg1">
                  <a:lumMod val="95000"/>
                </a:schemeClr>
              </a:solidFill>
              <a:latin typeface="Segoe UI" panose="020B0502040204020203" pitchFamily="34" charset="0"/>
              <a:cs typeface="Segoe UI" panose="020B0502040204020203" pitchFamily="34" charset="0"/>
            </a:endParaRPr>
          </a:p>
          <a:p>
            <a:r>
              <a:rPr lang="en-US" sz="1600" dirty="0">
                <a:solidFill>
                  <a:schemeClr val="bg1">
                    <a:lumMod val="95000"/>
                  </a:schemeClr>
                </a:solidFill>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solidFill>
                  <a:schemeClr val="bg1">
                    <a:lumMod val="95000"/>
                  </a:schemeClr>
                </a:solidFill>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p>
          <a:p>
            <a:r>
              <a:rPr lang="en-US" sz="1600" dirty="0">
                <a:solidFill>
                  <a:schemeClr val="bg1">
                    <a:lumMod val="95000"/>
                  </a:schemeClr>
                </a:solidFill>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solidFill>
                  <a:schemeClr val="bg1">
                    <a:lumMod val="95000"/>
                  </a:schemeClr>
                </a:solidFill>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2291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D</a:t>
            </a:r>
            <a:r>
              <a:rPr lang="en-US" spc="450" dirty="0">
                <a:solidFill>
                  <a:schemeClr val="bg1">
                    <a:lumMod val="95000"/>
                  </a:schemeClr>
                </a:solidFill>
                <a:latin typeface="Segoe UI" panose="020B0502040204020203" pitchFamily="34" charset="0"/>
                <a:cs typeface="Segoe UI" panose="020B0502040204020203" pitchFamily="34" charset="0"/>
              </a:rPr>
              <a:t>ETECTING</a:t>
            </a:r>
            <a:r>
              <a:rPr lang="en-US" sz="2400" spc="450" dirty="0">
                <a:solidFill>
                  <a:schemeClr val="bg1">
                    <a:lumMod val="95000"/>
                  </a:schemeClr>
                </a:solidFill>
                <a:latin typeface="Segoe UI" panose="020B0502040204020203" pitchFamily="34" charset="0"/>
                <a:cs typeface="Segoe UI" panose="020B0502040204020203" pitchFamily="34" charset="0"/>
              </a:rPr>
              <a:t> F</a:t>
            </a:r>
            <a:r>
              <a:rPr lang="en-US" spc="450" dirty="0">
                <a:solidFill>
                  <a:schemeClr val="bg1">
                    <a:lumMod val="95000"/>
                  </a:schemeClr>
                </a:solidFill>
                <a:latin typeface="Segoe UI" panose="020B0502040204020203" pitchFamily="34" charset="0"/>
                <a:cs typeface="Segoe UI" panose="020B0502040204020203" pitchFamily="34" charset="0"/>
              </a:rPr>
              <a:t>RAUDULENT</a:t>
            </a:r>
            <a:r>
              <a:rPr lang="en-US" sz="2400" spc="450" dirty="0">
                <a:solidFill>
                  <a:schemeClr val="bg1">
                    <a:lumMod val="95000"/>
                  </a:schemeClr>
                </a:solidFill>
                <a:latin typeface="Segoe UI" panose="020B0502040204020203" pitchFamily="34" charset="0"/>
                <a:cs typeface="Segoe UI" panose="020B0502040204020203" pitchFamily="34" charset="0"/>
              </a:rPr>
              <a:t> C</a:t>
            </a:r>
            <a:r>
              <a:rPr lang="en-US" spc="450" dirty="0">
                <a:solidFill>
                  <a:schemeClr val="bg1">
                    <a:lumMod val="95000"/>
                  </a:schemeClr>
                </a:solidFill>
                <a:latin typeface="Segoe UI" panose="020B0502040204020203" pitchFamily="34" charset="0"/>
                <a:cs typeface="Segoe UI" panose="020B0502040204020203" pitchFamily="34" charset="0"/>
              </a:rPr>
              <a:t>REDIT</a:t>
            </a:r>
            <a:r>
              <a:rPr lang="en-US" sz="2400" spc="450" dirty="0">
                <a:solidFill>
                  <a:schemeClr val="bg1">
                    <a:lumMod val="95000"/>
                  </a:schemeClr>
                </a:solidFill>
                <a:latin typeface="Segoe UI" panose="020B0502040204020203" pitchFamily="34" charset="0"/>
                <a:cs typeface="Segoe UI" panose="020B0502040204020203" pitchFamily="34" charset="0"/>
              </a:rPr>
              <a:t> C</a:t>
            </a:r>
            <a:r>
              <a:rPr lang="en-US" spc="450" dirty="0">
                <a:solidFill>
                  <a:schemeClr val="bg1">
                    <a:lumMod val="95000"/>
                  </a:schemeClr>
                </a:solidFill>
                <a:latin typeface="Segoe UI" panose="020B0502040204020203" pitchFamily="34" charset="0"/>
                <a:cs typeface="Segoe UI" panose="020B0502040204020203" pitchFamily="34" charset="0"/>
              </a:rPr>
              <a:t>ARD</a:t>
            </a:r>
            <a:r>
              <a:rPr lang="en-US" sz="2400" spc="450" dirty="0">
                <a:solidFill>
                  <a:schemeClr val="bg1">
                    <a:lumMod val="95000"/>
                  </a:schemeClr>
                </a:solidFill>
                <a:latin typeface="Segoe UI" panose="020B0502040204020203" pitchFamily="34" charset="0"/>
                <a:cs typeface="Segoe UI" panose="020B0502040204020203" pitchFamily="34" charset="0"/>
              </a:rPr>
              <a:t> T</a:t>
            </a:r>
            <a:r>
              <a:rPr lang="en-US" spc="450" dirty="0">
                <a:solidFill>
                  <a:schemeClr val="bg1">
                    <a:lumMod val="95000"/>
                  </a:schemeClr>
                </a:solidFill>
                <a:latin typeface="Segoe UI" panose="020B0502040204020203" pitchFamily="34" charset="0"/>
                <a:cs typeface="Segoe UI" panose="020B0502040204020203" pitchFamily="34" charset="0"/>
              </a:rPr>
              <a:t>RANSACTIONS</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USING</a:t>
            </a:r>
            <a:r>
              <a:rPr lang="en-US" sz="2400" spc="450" dirty="0">
                <a:solidFill>
                  <a:schemeClr val="bg1">
                    <a:lumMod val="95000"/>
                  </a:schemeClr>
                </a:solidFill>
                <a:latin typeface="Segoe UI" panose="020B0502040204020203" pitchFamily="34" charset="0"/>
                <a:cs typeface="Segoe UI" panose="020B0502040204020203" pitchFamily="34" charset="0"/>
              </a:rPr>
              <a:t> L</a:t>
            </a:r>
            <a:r>
              <a:rPr lang="en-US" spc="450" dirty="0">
                <a:solidFill>
                  <a:schemeClr val="bg1">
                    <a:lumMod val="95000"/>
                  </a:schemeClr>
                </a:solidFill>
                <a:latin typeface="Segoe UI" panose="020B0502040204020203" pitchFamily="34" charset="0"/>
                <a:cs typeface="Segoe UI" panose="020B0502040204020203" pitchFamily="34" charset="0"/>
              </a:rPr>
              <a:t>OGISTIC</a:t>
            </a:r>
            <a:r>
              <a:rPr lang="en-US" sz="2400" spc="450" dirty="0">
                <a:solidFill>
                  <a:schemeClr val="bg1">
                    <a:lumMod val="95000"/>
                  </a:schemeClr>
                </a:solidFill>
                <a:latin typeface="Segoe UI" panose="020B0502040204020203" pitchFamily="34" charset="0"/>
                <a:cs typeface="Segoe UI" panose="020B0502040204020203" pitchFamily="34" charset="0"/>
              </a:rPr>
              <a:t> R</a:t>
            </a:r>
            <a:r>
              <a:rPr lang="en-US" spc="450" dirty="0">
                <a:solidFill>
                  <a:schemeClr val="bg1">
                    <a:lumMod val="95000"/>
                  </a:schemeClr>
                </a:solidFill>
                <a:latin typeface="Segoe UI" panose="020B0502040204020203" pitchFamily="34" charset="0"/>
                <a:cs typeface="Segoe UI" panose="020B0502040204020203" pitchFamily="34" charset="0"/>
              </a:rPr>
              <a:t>EGRESSION</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B</a:t>
            </a:r>
            <a:r>
              <a:rPr lang="en-CA" dirty="0">
                <a:solidFill>
                  <a:schemeClr val="bg1">
                    <a:lumMod val="95000"/>
                  </a:schemeClr>
                </a:solidFill>
                <a:latin typeface="Segoe UI" panose="020B0502040204020203" pitchFamily="34" charset="0"/>
                <a:cs typeface="Segoe UI" panose="020B0502040204020203" pitchFamily="34" charset="0"/>
              </a:rPr>
              <a:t>ACKGROUND</a:t>
            </a:r>
            <a:endParaRPr lang="en-CA" sz="1600" dirty="0">
              <a:solidFill>
                <a:schemeClr val="bg1">
                  <a:lumMod val="95000"/>
                </a:schemeClr>
              </a:solidFill>
              <a:latin typeface="Segoe UI" panose="020B0502040204020203" pitchFamily="34" charset="0"/>
              <a:cs typeface="Segoe UI" panose="020B0502040204020203" pitchFamily="34" charset="0"/>
            </a:endParaRPr>
          </a:p>
          <a:p>
            <a:r>
              <a:rPr lang="en-US" sz="1600" dirty="0">
                <a:solidFill>
                  <a:schemeClr val="bg1">
                    <a:lumMod val="95000"/>
                  </a:schemeClr>
                </a:solidFill>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solidFill>
                  <a:schemeClr val="bg1">
                    <a:lumMod val="95000"/>
                  </a:schemeClr>
                </a:solidFill>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p>
          <a:p>
            <a:r>
              <a:rPr lang="en-US" sz="1600" dirty="0">
                <a:solidFill>
                  <a:schemeClr val="bg1">
                    <a:lumMod val="95000"/>
                  </a:schemeClr>
                </a:solidFill>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solidFill>
                  <a:schemeClr val="bg1">
                    <a:lumMod val="95000"/>
                  </a:schemeClr>
                </a:solidFill>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6278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E</a:t>
            </a:r>
            <a:r>
              <a:rPr lang="en-CA" spc="450" dirty="0">
                <a:solidFill>
                  <a:schemeClr val="bg1">
                    <a:lumMod val="95000"/>
                  </a:schemeClr>
                </a:solidFill>
                <a:latin typeface="Segoe UI" panose="020B0502040204020203" pitchFamily="34" charset="0"/>
                <a:cs typeface="Segoe UI" panose="020B0502040204020203" pitchFamily="34" charset="0"/>
              </a:rPr>
              <a:t>VALUATING</a:t>
            </a:r>
            <a:r>
              <a:rPr lang="en-CA" sz="2000" spc="450" dirty="0">
                <a:solidFill>
                  <a:schemeClr val="bg1">
                    <a:lumMod val="95000"/>
                  </a:schemeClr>
                </a:solidFill>
                <a:latin typeface="Segoe UI" panose="020B0502040204020203" pitchFamily="34" charset="0"/>
                <a:cs typeface="Segoe UI" panose="020B0502040204020203" pitchFamily="34" charset="0"/>
              </a:rPr>
              <a:t>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NTRA-</a:t>
            </a:r>
            <a:r>
              <a:rPr lang="en-CA" sz="2400" spc="450" dirty="0">
                <a:solidFill>
                  <a:schemeClr val="bg1">
                    <a:lumMod val="95000"/>
                  </a:schemeClr>
                </a:solidFill>
                <a:latin typeface="Segoe UI" panose="020B0502040204020203" pitchFamily="34" charset="0"/>
                <a:cs typeface="Segoe UI" panose="020B0502040204020203" pitchFamily="34" charset="0"/>
              </a:rPr>
              <a:t>A</a:t>
            </a:r>
            <a:r>
              <a:rPr lang="en-CA" spc="450" dirty="0">
                <a:solidFill>
                  <a:schemeClr val="bg1">
                    <a:lumMod val="95000"/>
                  </a:schemeClr>
                </a:solidFill>
                <a:latin typeface="Segoe UI" panose="020B0502040204020203" pitchFamily="34" charset="0"/>
                <a:cs typeface="Segoe UI" panose="020B0502040204020203" pitchFamily="34" charset="0"/>
              </a:rPr>
              <a:t>RTICULAR </a:t>
            </a:r>
            <a:r>
              <a:rPr lang="en-CA" sz="2400" spc="450" dirty="0">
                <a:solidFill>
                  <a:schemeClr val="bg1">
                    <a:lumMod val="95000"/>
                  </a:schemeClr>
                </a:solidFill>
                <a:latin typeface="Segoe UI" panose="020B0502040204020203" pitchFamily="34" charset="0"/>
                <a:cs typeface="Segoe UI" panose="020B0502040204020203" pitchFamily="34" charset="0"/>
              </a:rPr>
              <a:t>J</a:t>
            </a:r>
            <a:r>
              <a:rPr lang="en-CA" spc="450" dirty="0">
                <a:solidFill>
                  <a:schemeClr val="bg1">
                    <a:lumMod val="95000"/>
                  </a:schemeClr>
                </a:solidFill>
                <a:latin typeface="Segoe UI" panose="020B0502040204020203" pitchFamily="34" charset="0"/>
                <a:cs typeface="Segoe UI" panose="020B0502040204020203" pitchFamily="34" charset="0"/>
              </a:rPr>
              <a:t>OINT </a:t>
            </a:r>
            <a:r>
              <a:rPr lang="en-CA" sz="2400" spc="450" dirty="0">
                <a:solidFill>
                  <a:schemeClr val="bg1">
                    <a:lumMod val="95000"/>
                  </a:schemeClr>
                </a:solidFill>
                <a:latin typeface="Segoe UI" panose="020B0502040204020203" pitchFamily="34" charset="0"/>
                <a:cs typeface="Segoe UI" panose="020B0502040204020203" pitchFamily="34" charset="0"/>
              </a:rPr>
              <a:t>P</a:t>
            </a:r>
            <a:r>
              <a:rPr lang="en-CA" spc="450" dirty="0">
                <a:solidFill>
                  <a:schemeClr val="bg1">
                    <a:lumMod val="95000"/>
                  </a:schemeClr>
                </a:solidFill>
                <a:latin typeface="Segoe UI" panose="020B0502040204020203" pitchFamily="34" charset="0"/>
                <a:cs typeface="Segoe UI" panose="020B0502040204020203" pitchFamily="34" charset="0"/>
              </a:rPr>
              <a:t>RESSURE </a:t>
            </a:r>
            <a:r>
              <a:rPr lang="en-CA" sz="2400" spc="450" dirty="0">
                <a:solidFill>
                  <a:schemeClr val="bg1">
                    <a:lumMod val="95000"/>
                  </a:schemeClr>
                </a:solidFill>
                <a:latin typeface="Segoe UI" panose="020B0502040204020203" pitchFamily="34" charset="0"/>
                <a:cs typeface="Segoe UI" panose="020B0502040204020203" pitchFamily="34" charset="0"/>
              </a:rPr>
              <a:t>U</a:t>
            </a:r>
            <a:r>
              <a:rPr lang="en-CA" spc="450" dirty="0">
                <a:solidFill>
                  <a:schemeClr val="bg1">
                    <a:lumMod val="95000"/>
                  </a:schemeClr>
                </a:solidFill>
                <a:latin typeface="Segoe UI" panose="020B0502040204020203" pitchFamily="34" charset="0"/>
                <a:cs typeface="Segoe UI" panose="020B0502040204020203" pitchFamily="34" charset="0"/>
              </a:rPr>
              <a:t>SING </a:t>
            </a: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EDICAL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MAGING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CA" sz="1600" dirty="0">
                <a:solidFill>
                  <a:schemeClr val="bg1">
                    <a:lumMod val="95000"/>
                  </a:schemeClr>
                </a:solidFill>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H</a:t>
            </a:r>
            <a:r>
              <a:rPr lang="en-CA" dirty="0">
                <a:solidFill>
                  <a:schemeClr val="bg1">
                    <a:lumMod val="95000"/>
                  </a:schemeClr>
                </a:solidFill>
                <a:latin typeface="Segoe UI" panose="020B0502040204020203" pitchFamily="34" charset="0"/>
                <a:cs typeface="Segoe UI" panose="020B0502040204020203" pitchFamily="34" charset="0"/>
              </a:rPr>
              <a:t>OW</a:t>
            </a:r>
          </a:p>
          <a:p>
            <a:r>
              <a:rPr lang="en-CA" sz="1600" dirty="0">
                <a:solidFill>
                  <a:schemeClr val="bg1">
                    <a:lumMod val="95000"/>
                  </a:schemeClr>
                </a:solidFill>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CA" sz="1600" dirty="0">
                <a:solidFill>
                  <a:schemeClr val="bg1">
                    <a:lumMod val="95000"/>
                  </a:schemeClr>
                </a:solidFill>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solidFill>
                  <a:schemeClr val="bg1">
                    <a:lumMod val="95000"/>
                  </a:schemeClr>
                </a:solidFill>
                <a:latin typeface="Segoe UI" panose="020B0502040204020203" pitchFamily="34" charset="0"/>
                <a:cs typeface="Segoe UI" panose="020B0502040204020203" pitchFamily="34" charset="0"/>
              </a:rPr>
              <a:t>osteoathritis</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5056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M</a:t>
            </a:r>
            <a:r>
              <a:rPr lang="en-US" spc="450" dirty="0">
                <a:solidFill>
                  <a:schemeClr val="bg1">
                    <a:lumMod val="95000"/>
                  </a:schemeClr>
                </a:solidFill>
                <a:latin typeface="Segoe UI" panose="020B0502040204020203" pitchFamily="34" charset="0"/>
                <a:cs typeface="Segoe UI" panose="020B0502040204020203" pitchFamily="34" charset="0"/>
              </a:rPr>
              <a:t>ULTI-</a:t>
            </a:r>
            <a:r>
              <a:rPr lang="en-US" sz="2400" spc="450" dirty="0">
                <a:solidFill>
                  <a:schemeClr val="bg1">
                    <a:lumMod val="95000"/>
                  </a:schemeClr>
                </a:solidFill>
                <a:latin typeface="Segoe UI" panose="020B0502040204020203" pitchFamily="34" charset="0"/>
                <a:cs typeface="Segoe UI" panose="020B0502040204020203" pitchFamily="34" charset="0"/>
              </a:rPr>
              <a:t>O</a:t>
            </a:r>
            <a:r>
              <a:rPr lang="en-US" spc="450" dirty="0">
                <a:solidFill>
                  <a:schemeClr val="bg1">
                    <a:lumMod val="95000"/>
                  </a:schemeClr>
                </a:solidFill>
                <a:latin typeface="Segoe UI" panose="020B0502040204020203" pitchFamily="34" charset="0"/>
                <a:cs typeface="Segoe UI" panose="020B0502040204020203" pitchFamily="34" charset="0"/>
              </a:rPr>
              <a:t>RGAN</a:t>
            </a:r>
            <a:r>
              <a:rPr lang="en-US" sz="2400" spc="450" dirty="0">
                <a:solidFill>
                  <a:schemeClr val="bg1">
                    <a:lumMod val="95000"/>
                  </a:schemeClr>
                </a:solidFill>
                <a:latin typeface="Segoe UI" panose="020B0502040204020203" pitchFamily="34" charset="0"/>
                <a:cs typeface="Segoe UI" panose="020B0502040204020203" pitchFamily="34" charset="0"/>
              </a:rPr>
              <a:t> I</a:t>
            </a:r>
            <a:r>
              <a:rPr lang="en-US" spc="450" dirty="0">
                <a:solidFill>
                  <a:schemeClr val="bg1">
                    <a:lumMod val="95000"/>
                  </a:schemeClr>
                </a:solidFill>
                <a:latin typeface="Segoe UI" panose="020B0502040204020203" pitchFamily="34" charset="0"/>
                <a:cs typeface="Segoe UI" panose="020B0502040204020203" pitchFamily="34" charset="0"/>
              </a:rPr>
              <a:t>MAGE</a:t>
            </a:r>
            <a:r>
              <a:rPr lang="en-US" sz="2400" spc="450" dirty="0">
                <a:solidFill>
                  <a:schemeClr val="bg1">
                    <a:lumMod val="95000"/>
                  </a:schemeClr>
                </a:solidFill>
                <a:latin typeface="Segoe UI" panose="020B0502040204020203" pitchFamily="34" charset="0"/>
                <a:cs typeface="Segoe UI" panose="020B0502040204020203" pitchFamily="34" charset="0"/>
              </a:rPr>
              <a:t> S</a:t>
            </a:r>
            <a:r>
              <a:rPr lang="en-US" spc="450" dirty="0">
                <a:solidFill>
                  <a:schemeClr val="bg1">
                    <a:lumMod val="95000"/>
                  </a:schemeClr>
                </a:solidFill>
                <a:latin typeface="Segoe UI" panose="020B0502040204020203" pitchFamily="34" charset="0"/>
                <a:cs typeface="Segoe UI" panose="020B0502040204020203" pitchFamily="34" charset="0"/>
              </a:rPr>
              <a:t>EGMENTATION</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USING</a:t>
            </a:r>
            <a:r>
              <a:rPr lang="en-US" sz="2400" spc="450" dirty="0">
                <a:solidFill>
                  <a:schemeClr val="bg1">
                    <a:lumMod val="95000"/>
                  </a:schemeClr>
                </a:solidFill>
                <a:latin typeface="Segoe UI" panose="020B0502040204020203" pitchFamily="34" charset="0"/>
                <a:cs typeface="Segoe UI" panose="020B0502040204020203" pitchFamily="34" charset="0"/>
              </a:rPr>
              <a:t> M</a:t>
            </a:r>
            <a:r>
              <a:rPr lang="en-US" spc="450" dirty="0">
                <a:solidFill>
                  <a:schemeClr val="bg1">
                    <a:lumMod val="95000"/>
                  </a:schemeClr>
                </a:solidFill>
                <a:latin typeface="Segoe UI" panose="020B0502040204020203" pitchFamily="34" charset="0"/>
                <a:cs typeface="Segoe UI" panose="020B0502040204020203" pitchFamily="34" charset="0"/>
              </a:rPr>
              <a:t>ULTI</a:t>
            </a:r>
            <a:r>
              <a:rPr lang="en-US" sz="2400" spc="450" dirty="0">
                <a:solidFill>
                  <a:schemeClr val="bg1">
                    <a:lumMod val="95000"/>
                  </a:schemeClr>
                </a:solidFill>
                <a:latin typeface="Segoe UI" panose="020B0502040204020203" pitchFamily="34" charset="0"/>
                <a:cs typeface="Segoe UI" panose="020B0502040204020203" pitchFamily="34" charset="0"/>
              </a:rPr>
              <a:t>-S</a:t>
            </a:r>
            <a:r>
              <a:rPr lang="en-US" spc="450" dirty="0">
                <a:solidFill>
                  <a:schemeClr val="bg1">
                    <a:lumMod val="95000"/>
                  </a:schemeClr>
                </a:solidFill>
                <a:latin typeface="Segoe UI" panose="020B0502040204020203" pitchFamily="34" charset="0"/>
                <a:cs typeface="Segoe UI" panose="020B0502040204020203" pitchFamily="34" charset="0"/>
              </a:rPr>
              <a:t>CALE</a:t>
            </a:r>
            <a:r>
              <a:rPr lang="en-US" sz="2400" spc="450" dirty="0">
                <a:solidFill>
                  <a:schemeClr val="bg1">
                    <a:lumMod val="95000"/>
                  </a:schemeClr>
                </a:solidFill>
                <a:latin typeface="Segoe UI" panose="020B0502040204020203" pitchFamily="34" charset="0"/>
                <a:cs typeface="Segoe UI" panose="020B0502040204020203" pitchFamily="34" charset="0"/>
              </a:rPr>
              <a:t> P</a:t>
            </a:r>
            <a:r>
              <a:rPr lang="en-US" spc="450" dirty="0">
                <a:solidFill>
                  <a:schemeClr val="bg1">
                    <a:lumMod val="95000"/>
                  </a:schemeClr>
                </a:solidFill>
                <a:latin typeface="Segoe UI" panose="020B0502040204020203" pitchFamily="34" charset="0"/>
                <a:cs typeface="Segoe UI" panose="020B0502040204020203" pitchFamily="34" charset="0"/>
              </a:rPr>
              <a:t>YRAMID</a:t>
            </a:r>
            <a:r>
              <a:rPr lang="en-US" sz="2400" spc="450" dirty="0">
                <a:solidFill>
                  <a:schemeClr val="bg1">
                    <a:lumMod val="95000"/>
                  </a:schemeClr>
                </a:solidFill>
                <a:latin typeface="Segoe UI" panose="020B0502040204020203" pitchFamily="34" charset="0"/>
                <a:cs typeface="Segoe UI" panose="020B0502040204020203" pitchFamily="34" charset="0"/>
              </a:rPr>
              <a:t> 3D FCN</a:t>
            </a: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2020</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418258"/>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3" name="Picture 22" descr="A picture containing light, traffic, outdoor, lit&#10;&#10;Description automatically generated">
            <a:extLst>
              <a:ext uri="{FF2B5EF4-FFF2-40B4-BE49-F238E27FC236}">
                <a16:creationId xmlns:a16="http://schemas.microsoft.com/office/drawing/2014/main" id="{6D729EF8-6F61-4B8D-A971-0A5FAEB0FFCC}"/>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7300" r="957" b="53312"/>
          <a:stretch/>
        </p:blipFill>
        <p:spPr>
          <a:xfrm>
            <a:off x="1" y="3396476"/>
            <a:ext cx="4229005" cy="1440000"/>
          </a:xfrm>
          <a:prstGeom prst="rect">
            <a:avLst/>
          </a:prstGeom>
        </p:spPr>
      </p:pic>
      <p:pic>
        <p:nvPicPr>
          <p:cNvPr id="25" name="Picture 24" descr="A picture containing light, traffic, outdoor, lit&#10;&#10;Description automatically generated">
            <a:extLst>
              <a:ext uri="{FF2B5EF4-FFF2-40B4-BE49-F238E27FC236}">
                <a16:creationId xmlns:a16="http://schemas.microsoft.com/office/drawing/2014/main" id="{8E18814A-2536-4304-8303-BEABF544452F}"/>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59195" r="957" b="2479"/>
          <a:stretch/>
        </p:blipFill>
        <p:spPr>
          <a:xfrm>
            <a:off x="4797821" y="3396476"/>
            <a:ext cx="4346179" cy="1440000"/>
          </a:xfrm>
          <a:prstGeom prst="rect">
            <a:avLst/>
          </a:prstGeom>
        </p:spPr>
      </p:pic>
      <p:sp>
        <p:nvSpPr>
          <p:cNvPr id="26" name="TextBox 25">
            <a:extLst>
              <a:ext uri="{FF2B5EF4-FFF2-40B4-BE49-F238E27FC236}">
                <a16:creationId xmlns:a16="http://schemas.microsoft.com/office/drawing/2014/main" id="{5CDDD642-6E6D-406F-93B8-FED6C2D62AFF}"/>
              </a:ext>
            </a:extLst>
          </p:cNvPr>
          <p:cNvSpPr txBox="1"/>
          <p:nvPr/>
        </p:nvSpPr>
        <p:spPr>
          <a:xfrm>
            <a:off x="223203" y="3108526"/>
            <a:ext cx="914400" cy="276999"/>
          </a:xfrm>
          <a:prstGeom prst="rect">
            <a:avLst/>
          </a:prstGeom>
          <a:noFill/>
        </p:spPr>
        <p:txBody>
          <a:bodyPr wrap="square" rtlCol="0">
            <a:spAutoFit/>
          </a:bodyPr>
          <a:lstStyle/>
          <a:p>
            <a:pPr algn="ctr"/>
            <a:r>
              <a:rPr lang="en-CA" sz="1200" dirty="0">
                <a:solidFill>
                  <a:schemeClr val="bg1">
                    <a:lumMod val="95000"/>
                  </a:schemeClr>
                </a:solidFill>
              </a:rPr>
              <a:t>Slice A</a:t>
            </a:r>
          </a:p>
        </p:txBody>
      </p:sp>
      <p:sp>
        <p:nvSpPr>
          <p:cNvPr id="27" name="TextBox 26">
            <a:extLst>
              <a:ext uri="{FF2B5EF4-FFF2-40B4-BE49-F238E27FC236}">
                <a16:creationId xmlns:a16="http://schemas.microsoft.com/office/drawing/2014/main" id="{7551F0D2-8884-4D2F-BCF4-0E5579F3DDB2}"/>
              </a:ext>
            </a:extLst>
          </p:cNvPr>
          <p:cNvSpPr txBox="1"/>
          <p:nvPr/>
        </p:nvSpPr>
        <p:spPr>
          <a:xfrm>
            <a:off x="1695139" y="3108525"/>
            <a:ext cx="914400" cy="276999"/>
          </a:xfrm>
          <a:prstGeom prst="rect">
            <a:avLst/>
          </a:prstGeom>
          <a:noFill/>
        </p:spPr>
        <p:txBody>
          <a:bodyPr wrap="square" rtlCol="0">
            <a:spAutoFit/>
          </a:bodyPr>
          <a:lstStyle/>
          <a:p>
            <a:pPr algn="ctr"/>
            <a:r>
              <a:rPr lang="en-CA" sz="1200" dirty="0">
                <a:solidFill>
                  <a:schemeClr val="bg1">
                    <a:lumMod val="95000"/>
                  </a:schemeClr>
                </a:solidFill>
              </a:rPr>
              <a:t>Slice B</a:t>
            </a:r>
          </a:p>
        </p:txBody>
      </p:sp>
      <p:sp>
        <p:nvSpPr>
          <p:cNvPr id="30" name="TextBox 29">
            <a:extLst>
              <a:ext uri="{FF2B5EF4-FFF2-40B4-BE49-F238E27FC236}">
                <a16:creationId xmlns:a16="http://schemas.microsoft.com/office/drawing/2014/main" id="{0BA3C145-2FC0-4427-A7BB-93312D0D6E6C}"/>
              </a:ext>
            </a:extLst>
          </p:cNvPr>
          <p:cNvSpPr txBox="1"/>
          <p:nvPr/>
        </p:nvSpPr>
        <p:spPr>
          <a:xfrm>
            <a:off x="3097709" y="3101547"/>
            <a:ext cx="914400" cy="276999"/>
          </a:xfrm>
          <a:prstGeom prst="rect">
            <a:avLst/>
          </a:prstGeom>
          <a:noFill/>
        </p:spPr>
        <p:txBody>
          <a:bodyPr wrap="square" rtlCol="0">
            <a:spAutoFit/>
          </a:bodyPr>
          <a:lstStyle/>
          <a:p>
            <a:pPr algn="ctr"/>
            <a:r>
              <a:rPr lang="en-CA" sz="1200" dirty="0">
                <a:solidFill>
                  <a:schemeClr val="bg1">
                    <a:lumMod val="95000"/>
                  </a:schemeClr>
                </a:solidFill>
              </a:rPr>
              <a:t>Slice C</a:t>
            </a:r>
          </a:p>
        </p:txBody>
      </p:sp>
      <p:sp>
        <p:nvSpPr>
          <p:cNvPr id="34" name="TextBox 33">
            <a:extLst>
              <a:ext uri="{FF2B5EF4-FFF2-40B4-BE49-F238E27FC236}">
                <a16:creationId xmlns:a16="http://schemas.microsoft.com/office/drawing/2014/main" id="{25251E3D-9F33-4D61-B83F-04813085F1B4}"/>
              </a:ext>
            </a:extLst>
          </p:cNvPr>
          <p:cNvSpPr txBox="1"/>
          <p:nvPr/>
        </p:nvSpPr>
        <p:spPr>
          <a:xfrm>
            <a:off x="5054807" y="3102892"/>
            <a:ext cx="914400" cy="276999"/>
          </a:xfrm>
          <a:prstGeom prst="rect">
            <a:avLst/>
          </a:prstGeom>
          <a:noFill/>
        </p:spPr>
        <p:txBody>
          <a:bodyPr wrap="square" rtlCol="0">
            <a:spAutoFit/>
          </a:bodyPr>
          <a:lstStyle/>
          <a:p>
            <a:pPr algn="ctr"/>
            <a:r>
              <a:rPr lang="en-CA" sz="1200" dirty="0">
                <a:solidFill>
                  <a:schemeClr val="bg1">
                    <a:lumMod val="95000"/>
                  </a:schemeClr>
                </a:solidFill>
              </a:rPr>
              <a:t>Slice A</a:t>
            </a:r>
          </a:p>
        </p:txBody>
      </p:sp>
      <p:sp>
        <p:nvSpPr>
          <p:cNvPr id="36" name="TextBox 35">
            <a:extLst>
              <a:ext uri="{FF2B5EF4-FFF2-40B4-BE49-F238E27FC236}">
                <a16:creationId xmlns:a16="http://schemas.microsoft.com/office/drawing/2014/main" id="{C3491724-924B-4CAF-92B6-50DAC2A751E9}"/>
              </a:ext>
            </a:extLst>
          </p:cNvPr>
          <p:cNvSpPr txBox="1"/>
          <p:nvPr/>
        </p:nvSpPr>
        <p:spPr>
          <a:xfrm>
            <a:off x="6520437" y="3102891"/>
            <a:ext cx="914400" cy="276999"/>
          </a:xfrm>
          <a:prstGeom prst="rect">
            <a:avLst/>
          </a:prstGeom>
          <a:noFill/>
        </p:spPr>
        <p:txBody>
          <a:bodyPr wrap="square" rtlCol="0">
            <a:spAutoFit/>
          </a:bodyPr>
          <a:lstStyle/>
          <a:p>
            <a:pPr algn="ctr"/>
            <a:r>
              <a:rPr lang="en-CA" sz="1200" dirty="0">
                <a:solidFill>
                  <a:schemeClr val="bg1">
                    <a:lumMod val="95000"/>
                  </a:schemeClr>
                </a:solidFill>
              </a:rPr>
              <a:t>Slice B</a:t>
            </a:r>
          </a:p>
        </p:txBody>
      </p:sp>
      <p:sp>
        <p:nvSpPr>
          <p:cNvPr id="38" name="TextBox 37">
            <a:extLst>
              <a:ext uri="{FF2B5EF4-FFF2-40B4-BE49-F238E27FC236}">
                <a16:creationId xmlns:a16="http://schemas.microsoft.com/office/drawing/2014/main" id="{CA66AC11-38D3-4F9A-82CB-C2335152DBB5}"/>
              </a:ext>
            </a:extLst>
          </p:cNvPr>
          <p:cNvSpPr txBox="1"/>
          <p:nvPr/>
        </p:nvSpPr>
        <p:spPr>
          <a:xfrm>
            <a:off x="7954537" y="3102219"/>
            <a:ext cx="914400" cy="276999"/>
          </a:xfrm>
          <a:prstGeom prst="rect">
            <a:avLst/>
          </a:prstGeom>
          <a:noFill/>
        </p:spPr>
        <p:txBody>
          <a:bodyPr wrap="square" rtlCol="0">
            <a:spAutoFit/>
          </a:bodyPr>
          <a:lstStyle/>
          <a:p>
            <a:pPr algn="ctr"/>
            <a:r>
              <a:rPr lang="en-CA" sz="1200" dirty="0">
                <a:solidFill>
                  <a:schemeClr val="bg1">
                    <a:lumMod val="95000"/>
                  </a:schemeClr>
                </a:solidFill>
              </a:rPr>
              <a:t>Slice C</a:t>
            </a:r>
          </a:p>
        </p:txBody>
      </p:sp>
      <p:sp>
        <p:nvSpPr>
          <p:cNvPr id="40" name="TextBox 39">
            <a:extLst>
              <a:ext uri="{FF2B5EF4-FFF2-40B4-BE49-F238E27FC236}">
                <a16:creationId xmlns:a16="http://schemas.microsoft.com/office/drawing/2014/main" id="{23FFA052-57D5-4167-8CC7-575257F44FE5}"/>
              </a:ext>
            </a:extLst>
          </p:cNvPr>
          <p:cNvSpPr txBox="1"/>
          <p:nvPr/>
        </p:nvSpPr>
        <p:spPr>
          <a:xfrm>
            <a:off x="1657303" y="2834659"/>
            <a:ext cx="914400" cy="338554"/>
          </a:xfrm>
          <a:prstGeom prst="rect">
            <a:avLst/>
          </a:prstGeom>
          <a:noFill/>
        </p:spPr>
        <p:txBody>
          <a:bodyPr wrap="square" rtlCol="0">
            <a:spAutoFit/>
          </a:bodyPr>
          <a:lstStyle/>
          <a:p>
            <a:pPr algn="ctr"/>
            <a:r>
              <a:rPr lang="en-CA" sz="1600" dirty="0">
                <a:solidFill>
                  <a:schemeClr val="bg1">
                    <a:lumMod val="95000"/>
                  </a:schemeClr>
                </a:solidFill>
              </a:rPr>
              <a:t>REAL</a:t>
            </a:r>
          </a:p>
        </p:txBody>
      </p:sp>
      <p:sp>
        <p:nvSpPr>
          <p:cNvPr id="42" name="TextBox 41">
            <a:extLst>
              <a:ext uri="{FF2B5EF4-FFF2-40B4-BE49-F238E27FC236}">
                <a16:creationId xmlns:a16="http://schemas.microsoft.com/office/drawing/2014/main" id="{B4AC5E60-5E60-449A-A876-560B4022E287}"/>
              </a:ext>
            </a:extLst>
          </p:cNvPr>
          <p:cNvSpPr txBox="1"/>
          <p:nvPr/>
        </p:nvSpPr>
        <p:spPr>
          <a:xfrm>
            <a:off x="6230263" y="2834659"/>
            <a:ext cx="1463218" cy="338554"/>
          </a:xfrm>
          <a:prstGeom prst="rect">
            <a:avLst/>
          </a:prstGeom>
          <a:noFill/>
        </p:spPr>
        <p:txBody>
          <a:bodyPr wrap="square" rtlCol="0">
            <a:spAutoFit/>
          </a:bodyPr>
          <a:lstStyle/>
          <a:p>
            <a:pPr algn="ctr"/>
            <a:r>
              <a:rPr lang="en-CA" sz="1600" dirty="0">
                <a:solidFill>
                  <a:schemeClr val="bg1">
                    <a:lumMod val="95000"/>
                  </a:schemeClr>
                </a:solidFill>
              </a:rPr>
              <a:t>PREDICTIONS</a:t>
            </a:r>
          </a:p>
        </p:txBody>
      </p:sp>
      <p:cxnSp>
        <p:nvCxnSpPr>
          <p:cNvPr id="44" name="Straight Connector 43">
            <a:extLst>
              <a:ext uri="{FF2B5EF4-FFF2-40B4-BE49-F238E27FC236}">
                <a16:creationId xmlns:a16="http://schemas.microsoft.com/office/drawing/2014/main" id="{4F133BA9-1020-4CF1-B0A5-CDA52FF344E4}"/>
              </a:ext>
            </a:extLst>
          </p:cNvPr>
          <p:cNvCxnSpPr/>
          <p:nvPr/>
        </p:nvCxnSpPr>
        <p:spPr>
          <a:xfrm>
            <a:off x="111601" y="3133314"/>
            <a:ext cx="4005803" cy="0"/>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E9B64AE-BD7C-4940-840E-ACCFD9108774}"/>
              </a:ext>
            </a:extLst>
          </p:cNvPr>
          <p:cNvCxnSpPr/>
          <p:nvPr/>
        </p:nvCxnSpPr>
        <p:spPr>
          <a:xfrm>
            <a:off x="4968008" y="3133314"/>
            <a:ext cx="4005803" cy="0"/>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endParaRPr lang="en-CA" sz="1600" dirty="0">
              <a:solidFill>
                <a:schemeClr val="bg1">
                  <a:lumMod val="95000"/>
                </a:schemeClr>
              </a:solidFill>
              <a:latin typeface="Segoe UI" panose="020B0502040204020203" pitchFamily="34" charset="0"/>
              <a:cs typeface="Segoe UI" panose="020B0502040204020203" pitchFamily="34" charset="0"/>
            </a:endParaRPr>
          </a:p>
          <a:p>
            <a:r>
              <a:rPr lang="en-US" sz="1600" dirty="0">
                <a:solidFill>
                  <a:schemeClr val="bg1">
                    <a:lumMod val="95000"/>
                  </a:schemeClr>
                </a:solidFill>
                <a:latin typeface="Segoe UI" panose="020B0502040204020203" pitchFamily="34" charset="0"/>
                <a:cs typeface="Segoe UI" panose="020B0502040204020203" pitchFamily="34" charset="0"/>
              </a:rPr>
              <a:t>Implement a Multi-Scale Pyramid V-shaped 3D Fully Convolutional Network (FCN) architecture enabling the automated segmentation of multiple organs from CT image.</a:t>
            </a:r>
            <a:r>
              <a:rPr lang="en-US" sz="1600" i="1" dirty="0">
                <a:solidFill>
                  <a:schemeClr val="bg1">
                    <a:lumMod val="95000"/>
                  </a:schemeClr>
                </a:solidFill>
                <a:latin typeface="Segoe UI" panose="020B0502040204020203" pitchFamily="34" charset="0"/>
                <a:cs typeface="Segoe UI" panose="020B0502040204020203" pitchFamily="34" charset="0"/>
              </a:rPr>
              <a:t>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418258"/>
            <a:ext cx="8314401" cy="461665"/>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REVIEW</a:t>
            </a:r>
            <a:endParaRPr lang="en-CA" sz="20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0579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S</a:t>
            </a:r>
            <a:r>
              <a:rPr lang="en-US" spc="450" dirty="0">
                <a:solidFill>
                  <a:schemeClr val="bg1">
                    <a:lumMod val="95000"/>
                  </a:schemeClr>
                </a:solidFill>
                <a:latin typeface="Segoe UI" panose="020B0502040204020203" pitchFamily="34" charset="0"/>
                <a:cs typeface="Segoe UI" panose="020B0502040204020203" pitchFamily="34" charset="0"/>
              </a:rPr>
              <a:t>EMI-</a:t>
            </a:r>
            <a:r>
              <a:rPr lang="en-US" sz="2400" spc="450" dirty="0">
                <a:solidFill>
                  <a:schemeClr val="bg1">
                    <a:lumMod val="95000"/>
                  </a:schemeClr>
                </a:solidFill>
                <a:latin typeface="Segoe UI" panose="020B0502040204020203" pitchFamily="34" charset="0"/>
                <a:cs typeface="Segoe UI" panose="020B0502040204020203" pitchFamily="34" charset="0"/>
              </a:rPr>
              <a:t>A</a:t>
            </a:r>
            <a:r>
              <a:rPr lang="en-US" spc="450" dirty="0">
                <a:solidFill>
                  <a:schemeClr val="bg1">
                    <a:lumMod val="95000"/>
                  </a:schemeClr>
                </a:solidFill>
                <a:latin typeface="Segoe UI" panose="020B0502040204020203" pitchFamily="34" charset="0"/>
                <a:cs typeface="Segoe UI" panose="020B0502040204020203" pitchFamily="34" charset="0"/>
              </a:rPr>
              <a:t>UTOMATED</a:t>
            </a:r>
            <a:r>
              <a:rPr lang="en-US" sz="2400" spc="450" dirty="0">
                <a:solidFill>
                  <a:schemeClr val="bg1">
                    <a:lumMod val="95000"/>
                  </a:schemeClr>
                </a:solidFill>
                <a:latin typeface="Segoe UI" panose="020B0502040204020203" pitchFamily="34" charset="0"/>
                <a:cs typeface="Segoe UI" panose="020B0502040204020203" pitchFamily="34" charset="0"/>
              </a:rPr>
              <a:t> I</a:t>
            </a:r>
            <a:r>
              <a:rPr lang="en-US" spc="450" dirty="0">
                <a:solidFill>
                  <a:schemeClr val="bg1">
                    <a:lumMod val="95000"/>
                  </a:schemeClr>
                </a:solidFill>
                <a:latin typeface="Segoe UI" panose="020B0502040204020203" pitchFamily="34" charset="0"/>
                <a:cs typeface="Segoe UI" panose="020B0502040204020203" pitchFamily="34" charset="0"/>
              </a:rPr>
              <a:t>MAGE</a:t>
            </a:r>
            <a:r>
              <a:rPr lang="en-US" sz="2400" spc="450" dirty="0">
                <a:solidFill>
                  <a:schemeClr val="bg1">
                    <a:lumMod val="95000"/>
                  </a:schemeClr>
                </a:solidFill>
                <a:latin typeface="Segoe UI" panose="020B0502040204020203" pitchFamily="34" charset="0"/>
                <a:cs typeface="Segoe UI" panose="020B0502040204020203" pitchFamily="34" charset="0"/>
              </a:rPr>
              <a:t> S</a:t>
            </a:r>
            <a:r>
              <a:rPr lang="en-US" spc="450" dirty="0">
                <a:solidFill>
                  <a:schemeClr val="bg1">
                    <a:lumMod val="95000"/>
                  </a:schemeClr>
                </a:solidFill>
                <a:latin typeface="Segoe UI" panose="020B0502040204020203" pitchFamily="34" charset="0"/>
                <a:cs typeface="Segoe UI" panose="020B0502040204020203" pitchFamily="34" charset="0"/>
              </a:rPr>
              <a:t>EGMENTATION</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USING</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THE</a:t>
            </a:r>
            <a:r>
              <a:rPr lang="en-US" sz="2400" spc="450" dirty="0">
                <a:solidFill>
                  <a:schemeClr val="bg1">
                    <a:lumMod val="95000"/>
                  </a:schemeClr>
                </a:solidFill>
                <a:latin typeface="Segoe UI" panose="020B0502040204020203" pitchFamily="34" charset="0"/>
                <a:cs typeface="Segoe UI" panose="020B0502040204020203" pitchFamily="34" charset="0"/>
              </a:rPr>
              <a:t> W</a:t>
            </a:r>
            <a:r>
              <a:rPr lang="en-US" spc="450" dirty="0">
                <a:solidFill>
                  <a:schemeClr val="bg1">
                    <a:lumMod val="95000"/>
                  </a:schemeClr>
                </a:solidFill>
                <a:latin typeface="Segoe UI" panose="020B0502040204020203" pitchFamily="34" charset="0"/>
                <a:cs typeface="Segoe UI" panose="020B0502040204020203" pitchFamily="34" charset="0"/>
              </a:rPr>
              <a:t>ATERSHED</a:t>
            </a:r>
            <a:r>
              <a:rPr lang="en-US" sz="2400" spc="450" dirty="0">
                <a:solidFill>
                  <a:schemeClr val="bg1">
                    <a:lumMod val="95000"/>
                  </a:schemeClr>
                </a:solidFill>
                <a:latin typeface="Segoe UI" panose="020B0502040204020203" pitchFamily="34" charset="0"/>
                <a:cs typeface="Segoe UI" panose="020B0502040204020203" pitchFamily="34" charset="0"/>
              </a:rPr>
              <a:t> A</a:t>
            </a:r>
            <a:r>
              <a:rPr lang="en-US" spc="450" dirty="0">
                <a:solidFill>
                  <a:schemeClr val="bg1">
                    <a:lumMod val="95000"/>
                  </a:schemeClr>
                </a:solidFill>
                <a:latin typeface="Segoe UI" panose="020B0502040204020203" pitchFamily="34" charset="0"/>
                <a:cs typeface="Segoe UI" panose="020B0502040204020203" pitchFamily="34" charset="0"/>
              </a:rPr>
              <a:t>LGORITHM</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p>
          <a:p>
            <a:r>
              <a:rPr lang="en-US" sz="1600" dirty="0">
                <a:solidFill>
                  <a:schemeClr val="bg1">
                    <a:lumMod val="95000"/>
                  </a:schemeClr>
                </a:solidFill>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solidFill>
                <a:schemeClr val="bg1">
                  <a:lumMod val="9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REVIEW</a:t>
            </a:r>
          </a:p>
          <a:p>
            <a:r>
              <a:rPr lang="en-US" sz="1600" dirty="0">
                <a:solidFill>
                  <a:schemeClr val="bg1">
                    <a:lumMod val="95000"/>
                  </a:schemeClr>
                </a:solidFill>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9744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A</a:t>
            </a:r>
            <a:r>
              <a:rPr lang="en-US" spc="450" dirty="0">
                <a:solidFill>
                  <a:schemeClr val="bg1">
                    <a:lumMod val="95000"/>
                  </a:schemeClr>
                </a:solidFill>
                <a:latin typeface="Segoe UI" panose="020B0502040204020203" pitchFamily="34" charset="0"/>
                <a:cs typeface="Segoe UI" panose="020B0502040204020203" pitchFamily="34" charset="0"/>
              </a:rPr>
              <a:t>UTOMATED</a:t>
            </a:r>
            <a:r>
              <a:rPr lang="en-US" sz="2400" spc="450" dirty="0">
                <a:solidFill>
                  <a:schemeClr val="bg1">
                    <a:lumMod val="95000"/>
                  </a:schemeClr>
                </a:solidFill>
                <a:latin typeface="Segoe UI" panose="020B0502040204020203" pitchFamily="34" charset="0"/>
                <a:cs typeface="Segoe UI" panose="020B0502040204020203" pitchFamily="34" charset="0"/>
              </a:rPr>
              <a:t> F</a:t>
            </a:r>
            <a:r>
              <a:rPr lang="en-US" spc="450" dirty="0">
                <a:solidFill>
                  <a:schemeClr val="bg1">
                    <a:lumMod val="95000"/>
                  </a:schemeClr>
                </a:solidFill>
                <a:latin typeface="Segoe UI" panose="020B0502040204020203" pitchFamily="34" charset="0"/>
                <a:cs typeface="Segoe UI" panose="020B0502040204020203" pitchFamily="34" charset="0"/>
              </a:rPr>
              <a:t>ACE</a:t>
            </a:r>
            <a:r>
              <a:rPr lang="en-US" sz="2400" spc="450" dirty="0">
                <a:solidFill>
                  <a:schemeClr val="bg1">
                    <a:lumMod val="95000"/>
                  </a:schemeClr>
                </a:solidFill>
                <a:latin typeface="Segoe UI" panose="020B0502040204020203" pitchFamily="34" charset="0"/>
                <a:cs typeface="Segoe UI" panose="020B0502040204020203" pitchFamily="34" charset="0"/>
              </a:rPr>
              <a:t> D</a:t>
            </a:r>
            <a:r>
              <a:rPr lang="en-US" spc="450" dirty="0">
                <a:solidFill>
                  <a:schemeClr val="bg1">
                    <a:lumMod val="95000"/>
                  </a:schemeClr>
                </a:solidFill>
                <a:latin typeface="Segoe UI" panose="020B0502040204020203" pitchFamily="34" charset="0"/>
                <a:cs typeface="Segoe UI" panose="020B0502040204020203" pitchFamily="34" charset="0"/>
              </a:rPr>
              <a:t>ETECTION</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USING</a:t>
            </a:r>
            <a:endParaRPr lang="en-US" sz="2400" spc="450" dirty="0">
              <a:solidFill>
                <a:schemeClr val="bg1">
                  <a:lumMod val="95000"/>
                </a:schemeClr>
              </a:solidFill>
              <a:latin typeface="Segoe UI" panose="020B0502040204020203" pitchFamily="34" charset="0"/>
              <a:cs typeface="Segoe UI" panose="020B0502040204020203" pitchFamily="34" charset="0"/>
            </a:endParaRPr>
          </a:p>
          <a:p>
            <a:pPr algn="ctr"/>
            <a:r>
              <a:rPr lang="en-US" sz="2400" spc="450" dirty="0">
                <a:solidFill>
                  <a:schemeClr val="bg1">
                    <a:lumMod val="95000"/>
                  </a:schemeClr>
                </a:solidFill>
                <a:latin typeface="Segoe UI" panose="020B0502040204020203" pitchFamily="34" charset="0"/>
                <a:cs typeface="Segoe UI" panose="020B0502040204020203" pitchFamily="34" charset="0"/>
              </a:rPr>
              <a:t>H</a:t>
            </a:r>
            <a:r>
              <a:rPr lang="en-US" spc="450" dirty="0">
                <a:solidFill>
                  <a:schemeClr val="bg1">
                    <a:lumMod val="95000"/>
                  </a:schemeClr>
                </a:solidFill>
                <a:latin typeface="Segoe UI" panose="020B0502040204020203" pitchFamily="34" charset="0"/>
                <a:cs typeface="Segoe UI" panose="020B0502040204020203" pitchFamily="34" charset="0"/>
              </a:rPr>
              <a:t>AAR</a:t>
            </a:r>
            <a:r>
              <a:rPr lang="en-US" sz="2400" spc="450" dirty="0">
                <a:solidFill>
                  <a:schemeClr val="bg1">
                    <a:lumMod val="95000"/>
                  </a:schemeClr>
                </a:solidFill>
                <a:latin typeface="Segoe UI" panose="020B0502040204020203" pitchFamily="34" charset="0"/>
                <a:cs typeface="Segoe UI" panose="020B0502040204020203" pitchFamily="34" charset="0"/>
              </a:rPr>
              <a:t> C</a:t>
            </a:r>
            <a:r>
              <a:rPr lang="en-US" spc="450" dirty="0">
                <a:solidFill>
                  <a:schemeClr val="bg1">
                    <a:lumMod val="95000"/>
                  </a:schemeClr>
                </a:solidFill>
                <a:latin typeface="Segoe UI" panose="020B0502040204020203" pitchFamily="34" charset="0"/>
                <a:cs typeface="Segoe UI" panose="020B0502040204020203" pitchFamily="34" charset="0"/>
              </a:rPr>
              <a:t>ASCADES AND </a:t>
            </a:r>
            <a:r>
              <a:rPr lang="en-US" sz="2400" spc="450" dirty="0">
                <a:solidFill>
                  <a:schemeClr val="bg1">
                    <a:lumMod val="95000"/>
                  </a:schemeClr>
                </a:solidFill>
                <a:latin typeface="Segoe UI" panose="020B0502040204020203" pitchFamily="34" charset="0"/>
                <a:cs typeface="Segoe UI" panose="020B0502040204020203" pitchFamily="34" charset="0"/>
              </a:rPr>
              <a:t>T</a:t>
            </a:r>
            <a:r>
              <a:rPr lang="en-US" spc="450" dirty="0">
                <a:solidFill>
                  <a:schemeClr val="bg1">
                    <a:lumMod val="95000"/>
                  </a:schemeClr>
                </a:solidFill>
                <a:latin typeface="Segoe UI" panose="020B0502040204020203" pitchFamily="34" charset="0"/>
                <a:cs typeface="Segoe UI" panose="020B0502040204020203" pitchFamily="34" charset="0"/>
              </a:rPr>
              <a:t>RACKING </a:t>
            </a:r>
            <a:r>
              <a:rPr lang="en-US" sz="2400" spc="450" dirty="0">
                <a:solidFill>
                  <a:schemeClr val="bg1">
                    <a:lumMod val="95000"/>
                  </a:schemeClr>
                </a:solidFill>
                <a:latin typeface="Segoe UI" panose="020B0502040204020203" pitchFamily="34" charset="0"/>
                <a:cs typeface="Segoe UI" panose="020B0502040204020203" pitchFamily="34" charset="0"/>
              </a:rPr>
              <a:t>API</a:t>
            </a:r>
            <a:r>
              <a:rPr lang="en-US" spc="450" dirty="0">
                <a:solidFill>
                  <a:schemeClr val="bg1">
                    <a:lumMod val="95000"/>
                  </a:schemeClr>
                </a:solidFill>
                <a:latin typeface="Segoe UI" panose="020B0502040204020203" pitchFamily="34" charset="0"/>
                <a:cs typeface="Segoe UI" panose="020B0502040204020203" pitchFamily="34" charset="0"/>
              </a:rPr>
              <a:t>S</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 name="Picture 1">
            <a:extLst>
              <a:ext uri="{FF2B5EF4-FFF2-40B4-BE49-F238E27FC236}">
                <a16:creationId xmlns:a16="http://schemas.microsoft.com/office/drawing/2014/main" id="{B221C27D-7E35-4B5E-ABBF-CBDA56B5BB5A}"/>
              </a:ext>
            </a:extLst>
          </p:cNvPr>
          <p:cNvPicPr>
            <a:picLocks noChangeAspect="1"/>
          </p:cNvPicPr>
          <p:nvPr/>
        </p:nvPicPr>
        <p:blipFill rotWithShape="1">
          <a:blip r:embed="rId2"/>
          <a:srcRect l="20670" r="36539"/>
          <a:stretch/>
        </p:blipFill>
        <p:spPr>
          <a:xfrm>
            <a:off x="0" y="2932626"/>
            <a:ext cx="2191658" cy="1800000"/>
          </a:xfrm>
          <a:prstGeom prst="rect">
            <a:avLst/>
          </a:prstGeom>
        </p:spPr>
      </p:pic>
      <p:pic>
        <p:nvPicPr>
          <p:cNvPr id="6" name="Picture 5">
            <a:extLst>
              <a:ext uri="{FF2B5EF4-FFF2-40B4-BE49-F238E27FC236}">
                <a16:creationId xmlns:a16="http://schemas.microsoft.com/office/drawing/2014/main" id="{2E915D9D-81F7-4B41-8849-D27D7DCC6265}"/>
              </a:ext>
            </a:extLst>
          </p:cNvPr>
          <p:cNvPicPr>
            <a:picLocks noChangeAspect="1"/>
          </p:cNvPicPr>
          <p:nvPr/>
        </p:nvPicPr>
        <p:blipFill rotWithShape="1">
          <a:blip r:embed="rId3"/>
          <a:srcRect l="9987" r="7256"/>
          <a:stretch/>
        </p:blipFill>
        <p:spPr>
          <a:xfrm>
            <a:off x="2191658" y="2932626"/>
            <a:ext cx="1291772" cy="1800000"/>
          </a:xfrm>
          <a:prstGeom prst="rect">
            <a:avLst/>
          </a:prstGeom>
        </p:spPr>
      </p:pic>
      <p:pic>
        <p:nvPicPr>
          <p:cNvPr id="7" name="Picture 6">
            <a:extLst>
              <a:ext uri="{FF2B5EF4-FFF2-40B4-BE49-F238E27FC236}">
                <a16:creationId xmlns:a16="http://schemas.microsoft.com/office/drawing/2014/main" id="{C7B5F6CA-0136-4BA6-BDD0-545C8D424949}"/>
              </a:ext>
            </a:extLst>
          </p:cNvPr>
          <p:cNvPicPr>
            <a:picLocks noChangeAspect="1"/>
          </p:cNvPicPr>
          <p:nvPr/>
        </p:nvPicPr>
        <p:blipFill rotWithShape="1">
          <a:blip r:embed="rId4"/>
          <a:srcRect l="3669" r="9787"/>
          <a:stretch/>
        </p:blipFill>
        <p:spPr>
          <a:xfrm>
            <a:off x="3483430" y="2932626"/>
            <a:ext cx="1541075" cy="1800000"/>
          </a:xfrm>
          <a:prstGeom prst="rect">
            <a:avLst/>
          </a:prstGeom>
        </p:spPr>
      </p:pic>
      <p:pic>
        <p:nvPicPr>
          <p:cNvPr id="5" name="Picture 4" descr="A group of people in front of a crowd&#10;&#10;Description automatically generated">
            <a:extLst>
              <a:ext uri="{FF2B5EF4-FFF2-40B4-BE49-F238E27FC236}">
                <a16:creationId xmlns:a16="http://schemas.microsoft.com/office/drawing/2014/main" id="{B262E3B4-3110-4442-9191-F8AB8B7D0F83}"/>
              </a:ext>
            </a:extLst>
          </p:cNvPr>
          <p:cNvPicPr>
            <a:picLocks noChangeAspect="1"/>
          </p:cNvPicPr>
          <p:nvPr/>
        </p:nvPicPr>
        <p:blipFill rotWithShape="1">
          <a:blip r:embed="rId5">
            <a:extLst>
              <a:ext uri="{28A0092B-C50C-407E-A947-70E740481C1C}">
                <a14:useLocalDpi xmlns:a14="http://schemas.microsoft.com/office/drawing/2010/main" val="0"/>
              </a:ext>
            </a:extLst>
          </a:blip>
          <a:srcRect l="12754" t="5399"/>
          <a:stretch/>
        </p:blipFill>
        <p:spPr>
          <a:xfrm>
            <a:off x="5024505" y="2932626"/>
            <a:ext cx="4119495" cy="180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p>
          <a:p>
            <a:r>
              <a:rPr lang="en-US" sz="1600" dirty="0">
                <a:solidFill>
                  <a:schemeClr val="bg1">
                    <a:lumMod val="95000"/>
                  </a:schemeClr>
                </a:solidFill>
                <a:latin typeface="Segoe UI" panose="020B0502040204020203" pitchFamily="34" charset="0"/>
                <a:cs typeface="Segoe UI" panose="020B0502040204020203" pitchFamily="34" charset="0"/>
              </a:rPr>
              <a:t>Build an algorithm enabling the automated and semi-automated detection/tracking of faces on images and videos using the functionality of </a:t>
            </a:r>
            <a:r>
              <a:rPr lang="en-US" sz="1600" dirty="0" err="1">
                <a:solidFill>
                  <a:schemeClr val="bg1">
                    <a:lumMod val="95000"/>
                  </a:schemeClr>
                </a:solidFill>
                <a:latin typeface="Segoe UI" panose="020B0502040204020203" pitchFamily="34" charset="0"/>
                <a:cs typeface="Segoe UI" panose="020B0502040204020203" pitchFamily="34" charset="0"/>
              </a:rPr>
              <a:t>Haar</a:t>
            </a:r>
            <a:r>
              <a:rPr lang="en-US" sz="1600" dirty="0">
                <a:solidFill>
                  <a:schemeClr val="bg1">
                    <a:lumMod val="95000"/>
                  </a:schemeClr>
                </a:solidFill>
                <a:latin typeface="Segoe UI" panose="020B0502040204020203" pitchFamily="34" charset="0"/>
                <a:cs typeface="Segoe UI" panose="020B0502040204020203" pitchFamily="34" charset="0"/>
              </a:rPr>
              <a:t> cascades and various tracking APIs.</a:t>
            </a:r>
            <a:endParaRPr lang="en-US" sz="1600" i="1" dirty="0">
              <a:solidFill>
                <a:schemeClr val="bg1">
                  <a:lumMod val="9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461665"/>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REVIEW</a:t>
            </a:r>
            <a:endParaRPr lang="en-CA" sz="20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586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A</a:t>
            </a:r>
            <a:r>
              <a:rPr lang="en-US" spc="450" dirty="0">
                <a:solidFill>
                  <a:schemeClr val="bg1">
                    <a:lumMod val="95000"/>
                  </a:schemeClr>
                </a:solidFill>
                <a:latin typeface="Segoe UI" panose="020B0502040204020203" pitchFamily="34" charset="0"/>
                <a:cs typeface="Segoe UI" panose="020B0502040204020203" pitchFamily="34" charset="0"/>
              </a:rPr>
              <a:t>UTOMATED</a:t>
            </a:r>
            <a:r>
              <a:rPr lang="en-US" sz="2400" spc="450" dirty="0">
                <a:solidFill>
                  <a:schemeClr val="bg1">
                    <a:lumMod val="95000"/>
                  </a:schemeClr>
                </a:solidFill>
                <a:latin typeface="Segoe UI" panose="020B0502040204020203" pitchFamily="34" charset="0"/>
                <a:cs typeface="Segoe UI" panose="020B0502040204020203" pitchFamily="34" charset="0"/>
              </a:rPr>
              <a:t> M</a:t>
            </a:r>
            <a:r>
              <a:rPr lang="en-US" spc="450" dirty="0">
                <a:solidFill>
                  <a:schemeClr val="bg1">
                    <a:lumMod val="95000"/>
                  </a:schemeClr>
                </a:solidFill>
                <a:latin typeface="Segoe UI" panose="020B0502040204020203" pitchFamily="34" charset="0"/>
                <a:cs typeface="Segoe UI" panose="020B0502040204020203" pitchFamily="34" charset="0"/>
              </a:rPr>
              <a:t>OTION</a:t>
            </a:r>
            <a:r>
              <a:rPr lang="en-US" sz="2400" spc="450" dirty="0">
                <a:solidFill>
                  <a:schemeClr val="bg1">
                    <a:lumMod val="95000"/>
                  </a:schemeClr>
                </a:solidFill>
                <a:latin typeface="Segoe UI" panose="020B0502040204020203" pitchFamily="34" charset="0"/>
                <a:cs typeface="Segoe UI" panose="020B0502040204020203" pitchFamily="34" charset="0"/>
              </a:rPr>
              <a:t> D</a:t>
            </a:r>
            <a:r>
              <a:rPr lang="en-US" spc="450" dirty="0">
                <a:solidFill>
                  <a:schemeClr val="bg1">
                    <a:lumMod val="95000"/>
                  </a:schemeClr>
                </a:solidFill>
                <a:latin typeface="Segoe UI" panose="020B0502040204020203" pitchFamily="34" charset="0"/>
                <a:cs typeface="Segoe UI" panose="020B0502040204020203" pitchFamily="34" charset="0"/>
              </a:rPr>
              <a:t>ETECTION</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USING</a:t>
            </a:r>
            <a:endParaRPr lang="en-US" sz="2400" spc="450" dirty="0">
              <a:solidFill>
                <a:schemeClr val="bg1">
                  <a:lumMod val="95000"/>
                </a:schemeClr>
              </a:solidFill>
              <a:latin typeface="Segoe UI" panose="020B0502040204020203" pitchFamily="34" charset="0"/>
              <a:cs typeface="Segoe UI" panose="020B0502040204020203" pitchFamily="34" charset="0"/>
            </a:endParaRPr>
          </a:p>
          <a:p>
            <a:pPr algn="ctr"/>
            <a:r>
              <a:rPr lang="en-US" sz="2400" spc="450" dirty="0">
                <a:solidFill>
                  <a:schemeClr val="bg1">
                    <a:lumMod val="95000"/>
                  </a:schemeClr>
                </a:solidFill>
                <a:latin typeface="Segoe UI" panose="020B0502040204020203" pitchFamily="34" charset="0"/>
                <a:cs typeface="Segoe UI" panose="020B0502040204020203" pitchFamily="34" charset="0"/>
              </a:rPr>
              <a:t>D</a:t>
            </a:r>
            <a:r>
              <a:rPr lang="en-US" spc="450" dirty="0">
                <a:solidFill>
                  <a:schemeClr val="bg1">
                    <a:lumMod val="95000"/>
                  </a:schemeClr>
                </a:solidFill>
                <a:latin typeface="Segoe UI" panose="020B0502040204020203" pitchFamily="34" charset="0"/>
                <a:cs typeface="Segoe UI" panose="020B0502040204020203" pitchFamily="34" charset="0"/>
              </a:rPr>
              <a:t>ENSE</a:t>
            </a:r>
            <a:r>
              <a:rPr lang="en-US" sz="2400" spc="450" dirty="0">
                <a:solidFill>
                  <a:schemeClr val="bg1">
                    <a:lumMod val="95000"/>
                  </a:schemeClr>
                </a:solidFill>
                <a:latin typeface="Segoe UI" panose="020B0502040204020203" pitchFamily="34" charset="0"/>
                <a:cs typeface="Segoe UI" panose="020B0502040204020203" pitchFamily="34" charset="0"/>
              </a:rPr>
              <a:t> O</a:t>
            </a:r>
            <a:r>
              <a:rPr lang="en-US" spc="450" dirty="0">
                <a:solidFill>
                  <a:schemeClr val="bg1">
                    <a:lumMod val="95000"/>
                  </a:schemeClr>
                </a:solidFill>
                <a:latin typeface="Segoe UI" panose="020B0502040204020203" pitchFamily="34" charset="0"/>
                <a:cs typeface="Segoe UI" panose="020B0502040204020203" pitchFamily="34" charset="0"/>
              </a:rPr>
              <a:t>PTICAL</a:t>
            </a:r>
            <a:r>
              <a:rPr lang="en-US" sz="2400" spc="450" dirty="0">
                <a:solidFill>
                  <a:schemeClr val="bg1">
                    <a:lumMod val="95000"/>
                  </a:schemeClr>
                </a:solidFill>
                <a:latin typeface="Segoe UI" panose="020B0502040204020203" pitchFamily="34" charset="0"/>
                <a:cs typeface="Segoe UI" panose="020B0502040204020203" pitchFamily="34" charset="0"/>
              </a:rPr>
              <a:t> F</a:t>
            </a:r>
            <a:r>
              <a:rPr lang="en-US" spc="450" dirty="0">
                <a:solidFill>
                  <a:schemeClr val="bg1">
                    <a:lumMod val="95000"/>
                  </a:schemeClr>
                </a:solidFill>
                <a:latin typeface="Segoe UI" panose="020B0502040204020203" pitchFamily="34" charset="0"/>
                <a:cs typeface="Segoe UI" panose="020B0502040204020203" pitchFamily="34" charset="0"/>
              </a:rPr>
              <a:t>LOW</a:t>
            </a:r>
            <a:r>
              <a:rPr lang="en-US" sz="2400" spc="450" dirty="0">
                <a:solidFill>
                  <a:schemeClr val="bg1">
                    <a:lumMod val="95000"/>
                  </a:schemeClr>
                </a:solidFill>
                <a:latin typeface="Segoe UI" panose="020B0502040204020203" pitchFamily="34" charset="0"/>
                <a:cs typeface="Segoe UI" panose="020B0502040204020203" pitchFamily="34" charset="0"/>
              </a:rPr>
              <a:t> M</a:t>
            </a:r>
            <a:r>
              <a:rPr lang="en-US" spc="450" dirty="0">
                <a:solidFill>
                  <a:schemeClr val="bg1">
                    <a:lumMod val="95000"/>
                  </a:schemeClr>
                </a:solidFill>
                <a:latin typeface="Segoe UI" panose="020B0502040204020203" pitchFamily="34" charset="0"/>
                <a:cs typeface="Segoe UI" panose="020B0502040204020203" pitchFamily="34" charset="0"/>
              </a:rPr>
              <a:t>APPING</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5" name="Picture 4">
            <a:extLst>
              <a:ext uri="{FF2B5EF4-FFF2-40B4-BE49-F238E27FC236}">
                <a16:creationId xmlns:a16="http://schemas.microsoft.com/office/drawing/2014/main" id="{CB771660-0729-4166-A1E0-EA32664B9976}"/>
              </a:ext>
            </a:extLst>
          </p:cNvPr>
          <p:cNvPicPr>
            <a:picLocks noChangeAspect="1"/>
          </p:cNvPicPr>
          <p:nvPr/>
        </p:nvPicPr>
        <p:blipFill rotWithShape="1">
          <a:blip r:embed="rId2">
            <a:extLst>
              <a:ext uri="{28A0092B-C50C-407E-A947-70E740481C1C}">
                <a14:useLocalDpi xmlns:a14="http://schemas.microsoft.com/office/drawing/2010/main" val="0"/>
              </a:ext>
            </a:extLst>
          </a:blip>
          <a:srcRect l="6128" t="12393" b="13729"/>
          <a:stretch/>
        </p:blipFill>
        <p:spPr>
          <a:xfrm>
            <a:off x="-1" y="3665935"/>
            <a:ext cx="4335485" cy="1080000"/>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603F6E87-673C-4E74-A8F8-40B9F302339A}"/>
              </a:ext>
            </a:extLst>
          </p:cNvPr>
          <p:cNvPicPr>
            <a:picLocks noChangeAspect="1"/>
          </p:cNvPicPr>
          <p:nvPr/>
        </p:nvPicPr>
        <p:blipFill rotWithShape="1">
          <a:blip r:embed="rId3">
            <a:extLst>
              <a:ext uri="{28A0092B-C50C-407E-A947-70E740481C1C}">
                <a14:useLocalDpi xmlns:a14="http://schemas.microsoft.com/office/drawing/2010/main" val="0"/>
              </a:ext>
            </a:extLst>
          </a:blip>
          <a:srcRect t="22841" r="5501" b="10395"/>
          <a:stretch/>
        </p:blipFill>
        <p:spPr>
          <a:xfrm>
            <a:off x="4335485" y="3665935"/>
            <a:ext cx="4808515" cy="108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p>
          <a:p>
            <a:r>
              <a:rPr lang="en-US" sz="1600" dirty="0">
                <a:solidFill>
                  <a:schemeClr val="bg1">
                    <a:lumMod val="95000"/>
                  </a:schemeClr>
                </a:solidFill>
                <a:latin typeface="Segoe UI" panose="020B0502040204020203" pitchFamily="34" charset="0"/>
                <a:cs typeface="Segoe UI" panose="020B0502040204020203" pitchFamily="34" charset="0"/>
              </a:rPr>
              <a:t>Build an algorithm enabling the automated detection of motion on loaded or live videos using Dense Optical Flow and the functionality of the Gunnar </a:t>
            </a:r>
            <a:r>
              <a:rPr lang="en-US" sz="1600" dirty="0" err="1">
                <a:solidFill>
                  <a:schemeClr val="bg1">
                    <a:lumMod val="95000"/>
                  </a:schemeClr>
                </a:solidFill>
                <a:latin typeface="Segoe UI" panose="020B0502040204020203" pitchFamily="34" charset="0"/>
                <a:cs typeface="Segoe UI" panose="020B0502040204020203" pitchFamily="34" charset="0"/>
              </a:rPr>
              <a:t>Farneback's</a:t>
            </a:r>
            <a:r>
              <a:rPr lang="en-US" sz="1600" dirty="0">
                <a:solidFill>
                  <a:schemeClr val="bg1">
                    <a:lumMod val="95000"/>
                  </a:schemeClr>
                </a:solidFill>
                <a:latin typeface="Segoe UI" panose="020B0502040204020203" pitchFamily="34" charset="0"/>
                <a:cs typeface="Segoe UI" panose="020B0502040204020203" pitchFamily="34" charset="0"/>
              </a:rPr>
              <a:t> algorithm.</a:t>
            </a:r>
            <a:endParaRPr lang="en-US" sz="1600" i="1" dirty="0">
              <a:solidFill>
                <a:schemeClr val="bg1">
                  <a:lumMod val="9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1200329"/>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REVIEW</a:t>
            </a:r>
          </a:p>
          <a:p>
            <a:r>
              <a:rPr lang="en-US" sz="1600" dirty="0">
                <a:solidFill>
                  <a:schemeClr val="bg1">
                    <a:lumMod val="95000"/>
                  </a:schemeClr>
                </a:solidFill>
                <a:latin typeface="Segoe UI" panose="020B0502040204020203" pitchFamily="34" charset="0"/>
                <a:cs typeface="Segoe UI" panose="020B0502040204020203" pitchFamily="34" charset="0"/>
              </a:rPr>
              <a:t>The algorithm allows to either load a video or run a live feed from your webcam and will open two windows to display to original video (or live feed) and the resulting dense optical flow mapping (color coded using HSV color mapping).</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5613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solidFill>
                  <a:schemeClr val="bg1">
                    <a:lumMod val="95000"/>
                  </a:schemeClr>
                </a:solidFill>
                <a:latin typeface="Segoe UI" panose="020B0502040204020203" pitchFamily="34" charset="0"/>
                <a:cs typeface="Segoe UI" panose="020B0502040204020203" pitchFamily="34" charset="0"/>
              </a:rPr>
              <a:t>I</a:t>
            </a:r>
            <a:r>
              <a:rPr lang="en-US" spc="450" dirty="0">
                <a:solidFill>
                  <a:schemeClr val="bg1">
                    <a:lumMod val="95000"/>
                  </a:schemeClr>
                </a:solidFill>
                <a:latin typeface="Segoe UI" panose="020B0502040204020203" pitchFamily="34" charset="0"/>
                <a:cs typeface="Segoe UI" panose="020B0502040204020203" pitchFamily="34" charset="0"/>
              </a:rPr>
              <a:t>MPLEMENTATION</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OF</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THE</a:t>
            </a:r>
            <a:r>
              <a:rPr lang="en-US" sz="2400" spc="450" dirty="0">
                <a:solidFill>
                  <a:schemeClr val="bg1">
                    <a:lumMod val="95000"/>
                  </a:schemeClr>
                </a:solidFill>
                <a:latin typeface="Segoe UI" panose="020B0502040204020203" pitchFamily="34" charset="0"/>
                <a:cs typeface="Segoe UI" panose="020B0502040204020203" pitchFamily="34" charset="0"/>
              </a:rPr>
              <a:t> P</a:t>
            </a:r>
            <a:r>
              <a:rPr lang="en-US" spc="450" dirty="0">
                <a:solidFill>
                  <a:schemeClr val="bg1">
                    <a:lumMod val="95000"/>
                  </a:schemeClr>
                </a:solidFill>
                <a:latin typeface="Segoe UI" panose="020B0502040204020203" pitchFamily="34" charset="0"/>
                <a:cs typeface="Segoe UI" panose="020B0502040204020203" pitchFamily="34" charset="0"/>
              </a:rPr>
              <a:t>RE-</a:t>
            </a:r>
            <a:r>
              <a:rPr lang="en-US" sz="2400" spc="450" dirty="0">
                <a:solidFill>
                  <a:schemeClr val="bg1">
                    <a:lumMod val="95000"/>
                  </a:schemeClr>
                </a:solidFill>
                <a:latin typeface="Segoe UI" panose="020B0502040204020203" pitchFamily="34" charset="0"/>
                <a:cs typeface="Segoe UI" panose="020B0502040204020203" pitchFamily="34" charset="0"/>
              </a:rPr>
              <a:t>T</a:t>
            </a:r>
            <a:r>
              <a:rPr lang="en-US" spc="450" dirty="0">
                <a:solidFill>
                  <a:schemeClr val="bg1">
                    <a:lumMod val="95000"/>
                  </a:schemeClr>
                </a:solidFill>
                <a:latin typeface="Segoe UI" panose="020B0502040204020203" pitchFamily="34" charset="0"/>
                <a:cs typeface="Segoe UI" panose="020B0502040204020203" pitchFamily="34" charset="0"/>
              </a:rPr>
              <a:t>RAINED</a:t>
            </a:r>
            <a:r>
              <a:rPr lang="en-US" sz="2400" spc="450" dirty="0">
                <a:solidFill>
                  <a:schemeClr val="bg1">
                    <a:lumMod val="95000"/>
                  </a:schemeClr>
                </a:solidFill>
                <a:latin typeface="Segoe UI" panose="020B0502040204020203" pitchFamily="34" charset="0"/>
                <a:cs typeface="Segoe UI" panose="020B0502040204020203" pitchFamily="34" charset="0"/>
              </a:rPr>
              <a:t> YOLO M</a:t>
            </a:r>
            <a:r>
              <a:rPr lang="en-US" spc="450" dirty="0">
                <a:solidFill>
                  <a:schemeClr val="bg1">
                    <a:lumMod val="95000"/>
                  </a:schemeClr>
                </a:solidFill>
                <a:latin typeface="Segoe UI" panose="020B0502040204020203" pitchFamily="34" charset="0"/>
                <a:cs typeface="Segoe UI" panose="020B0502040204020203" pitchFamily="34" charset="0"/>
              </a:rPr>
              <a:t>ODEL</a:t>
            </a:r>
            <a:r>
              <a:rPr lang="en-US" sz="2400" spc="450" dirty="0">
                <a:solidFill>
                  <a:schemeClr val="bg1">
                    <a:lumMod val="95000"/>
                  </a:schemeClr>
                </a:solidFill>
                <a:latin typeface="Segoe UI" panose="020B0502040204020203" pitchFamily="34" charset="0"/>
                <a:cs typeface="Segoe UI" panose="020B0502040204020203" pitchFamily="34" charset="0"/>
              </a:rPr>
              <a:t> </a:t>
            </a:r>
            <a:r>
              <a:rPr lang="en-US" spc="450" dirty="0">
                <a:solidFill>
                  <a:schemeClr val="bg1">
                    <a:lumMod val="95000"/>
                  </a:schemeClr>
                </a:solidFill>
                <a:latin typeface="Segoe UI" panose="020B0502040204020203" pitchFamily="34" charset="0"/>
                <a:cs typeface="Segoe UI" panose="020B0502040204020203" pitchFamily="34" charset="0"/>
              </a:rPr>
              <a:t>FOR</a:t>
            </a:r>
            <a:r>
              <a:rPr lang="en-US" sz="2400" spc="450" dirty="0">
                <a:solidFill>
                  <a:schemeClr val="bg1">
                    <a:lumMod val="95000"/>
                  </a:schemeClr>
                </a:solidFill>
                <a:latin typeface="Segoe UI" panose="020B0502040204020203" pitchFamily="34" charset="0"/>
                <a:cs typeface="Segoe UI" panose="020B0502040204020203" pitchFamily="34" charset="0"/>
              </a:rPr>
              <a:t> A</a:t>
            </a:r>
            <a:r>
              <a:rPr lang="en-US" spc="450" dirty="0">
                <a:solidFill>
                  <a:schemeClr val="bg1">
                    <a:lumMod val="95000"/>
                  </a:schemeClr>
                </a:solidFill>
                <a:latin typeface="Segoe UI" panose="020B0502040204020203" pitchFamily="34" charset="0"/>
                <a:cs typeface="Segoe UI" panose="020B0502040204020203" pitchFamily="34" charset="0"/>
              </a:rPr>
              <a:t>UTOMATED</a:t>
            </a:r>
            <a:r>
              <a:rPr lang="en-US" sz="2400" spc="450" dirty="0">
                <a:solidFill>
                  <a:schemeClr val="bg1">
                    <a:lumMod val="95000"/>
                  </a:schemeClr>
                </a:solidFill>
                <a:latin typeface="Segoe UI" panose="020B0502040204020203" pitchFamily="34" charset="0"/>
                <a:cs typeface="Segoe UI" panose="020B0502040204020203" pitchFamily="34" charset="0"/>
              </a:rPr>
              <a:t> O</a:t>
            </a:r>
            <a:r>
              <a:rPr lang="en-US" spc="450" dirty="0">
                <a:solidFill>
                  <a:schemeClr val="bg1">
                    <a:lumMod val="95000"/>
                  </a:schemeClr>
                </a:solidFill>
                <a:latin typeface="Segoe UI" panose="020B0502040204020203" pitchFamily="34" charset="0"/>
                <a:cs typeface="Segoe UI" panose="020B0502040204020203" pitchFamily="34" charset="0"/>
              </a:rPr>
              <a:t>BJECT</a:t>
            </a:r>
            <a:r>
              <a:rPr lang="en-US" sz="2400" spc="450" dirty="0">
                <a:solidFill>
                  <a:schemeClr val="bg1">
                    <a:lumMod val="95000"/>
                  </a:schemeClr>
                </a:solidFill>
                <a:latin typeface="Segoe UI" panose="020B0502040204020203" pitchFamily="34" charset="0"/>
                <a:cs typeface="Segoe UI" panose="020B0502040204020203" pitchFamily="34" charset="0"/>
              </a:rPr>
              <a:t> D</a:t>
            </a:r>
            <a:r>
              <a:rPr lang="en-US" spc="450" dirty="0">
                <a:solidFill>
                  <a:schemeClr val="bg1">
                    <a:lumMod val="95000"/>
                  </a:schemeClr>
                </a:solidFill>
                <a:latin typeface="Segoe UI" panose="020B0502040204020203" pitchFamily="34" charset="0"/>
                <a:cs typeface="Segoe UI" panose="020B0502040204020203" pitchFamily="34" charset="0"/>
              </a:rPr>
              <a:t>ETECTION</a:t>
            </a:r>
            <a:endParaRPr lang="en-US" sz="2400" spc="450" dirty="0">
              <a:solidFill>
                <a:schemeClr val="bg1">
                  <a:lumMod val="95000"/>
                </a:schemeClr>
              </a:solidFill>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 girl holding a teddy bear&#10;&#10;Description automatically generated">
            <a:extLst>
              <a:ext uri="{FF2B5EF4-FFF2-40B4-BE49-F238E27FC236}">
                <a16:creationId xmlns:a16="http://schemas.microsoft.com/office/drawing/2014/main" id="{5AEE3E17-7F6E-4A89-A07E-9FEB4E5A3D43}"/>
              </a:ext>
            </a:extLst>
          </p:cNvPr>
          <p:cNvPicPr>
            <a:picLocks noChangeAspect="1"/>
          </p:cNvPicPr>
          <p:nvPr/>
        </p:nvPicPr>
        <p:blipFill rotWithShape="1">
          <a:blip r:embed="rId2">
            <a:extLst>
              <a:ext uri="{28A0092B-C50C-407E-A947-70E740481C1C}">
                <a14:useLocalDpi xmlns:a14="http://schemas.microsoft.com/office/drawing/2010/main" val="0"/>
              </a:ext>
            </a:extLst>
          </a:blip>
          <a:srcRect l="16023" t="12499" r="7328" b="11534"/>
          <a:stretch/>
        </p:blipFill>
        <p:spPr>
          <a:xfrm>
            <a:off x="2277357" y="3332629"/>
            <a:ext cx="2051338" cy="1440000"/>
          </a:xfrm>
          <a:prstGeom prst="rect">
            <a:avLst/>
          </a:prstGeom>
        </p:spPr>
      </p:pic>
      <p:pic>
        <p:nvPicPr>
          <p:cNvPr id="6" name="Picture 5" descr="A bench in front of a body of water&#10;&#10;Description automatically generated">
            <a:extLst>
              <a:ext uri="{FF2B5EF4-FFF2-40B4-BE49-F238E27FC236}">
                <a16:creationId xmlns:a16="http://schemas.microsoft.com/office/drawing/2014/main" id="{7D3467EF-6031-4967-A7A6-753ABCFC46A7}"/>
              </a:ext>
            </a:extLst>
          </p:cNvPr>
          <p:cNvPicPr>
            <a:picLocks noChangeAspect="1"/>
          </p:cNvPicPr>
          <p:nvPr/>
        </p:nvPicPr>
        <p:blipFill rotWithShape="1">
          <a:blip r:embed="rId3">
            <a:extLst>
              <a:ext uri="{28A0092B-C50C-407E-A947-70E740481C1C}">
                <a14:useLocalDpi xmlns:a14="http://schemas.microsoft.com/office/drawing/2010/main" val="0"/>
              </a:ext>
            </a:extLst>
          </a:blip>
          <a:srcRect l="23719" t="25894" r="4589"/>
          <a:stretch/>
        </p:blipFill>
        <p:spPr>
          <a:xfrm>
            <a:off x="4328695" y="3332629"/>
            <a:ext cx="2476222" cy="1440000"/>
          </a:xfrm>
          <a:prstGeom prst="rect">
            <a:avLst/>
          </a:prstGeom>
        </p:spPr>
      </p:pic>
      <p:pic>
        <p:nvPicPr>
          <p:cNvPr id="8" name="Picture 7" descr="A kitchen with a dining room table&#10;&#10;Description automatically generated">
            <a:extLst>
              <a:ext uri="{FF2B5EF4-FFF2-40B4-BE49-F238E27FC236}">
                <a16:creationId xmlns:a16="http://schemas.microsoft.com/office/drawing/2014/main" id="{0BD260EC-6626-4F86-A06E-755DA289F3EA}"/>
              </a:ext>
            </a:extLst>
          </p:cNvPr>
          <p:cNvPicPr>
            <a:picLocks noChangeAspect="1"/>
          </p:cNvPicPr>
          <p:nvPr/>
        </p:nvPicPr>
        <p:blipFill rotWithShape="1">
          <a:blip r:embed="rId4">
            <a:extLst>
              <a:ext uri="{28A0092B-C50C-407E-A947-70E740481C1C}">
                <a14:useLocalDpi xmlns:a14="http://schemas.microsoft.com/office/drawing/2010/main" val="0"/>
              </a:ext>
            </a:extLst>
          </a:blip>
          <a:srcRect l="44286" t="39024"/>
          <a:stretch/>
        </p:blipFill>
        <p:spPr>
          <a:xfrm>
            <a:off x="6804917" y="3332629"/>
            <a:ext cx="2339083" cy="1440000"/>
          </a:xfrm>
          <a:prstGeom prst="rect">
            <a:avLst/>
          </a:prstGeom>
        </p:spPr>
      </p:pic>
      <p:pic>
        <p:nvPicPr>
          <p:cNvPr id="16" name="Picture 15" descr="A picture containing indoor, table, sitting, apple&#10;&#10;Description automatically generated">
            <a:extLst>
              <a:ext uri="{FF2B5EF4-FFF2-40B4-BE49-F238E27FC236}">
                <a16:creationId xmlns:a16="http://schemas.microsoft.com/office/drawing/2014/main" id="{10CD2EE9-216C-4378-8250-825AF7CFF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32629"/>
            <a:ext cx="2277357" cy="1440000"/>
          </a:xfrm>
          <a:prstGeom prst="rect">
            <a:avLst/>
          </a:prstGeom>
        </p:spPr>
      </p:pic>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REVIEW</a:t>
            </a:r>
          </a:p>
          <a:p>
            <a:r>
              <a:rPr lang="en-US" sz="1600" dirty="0">
                <a:solidFill>
                  <a:schemeClr val="bg1">
                    <a:lumMod val="95000"/>
                  </a:schemeClr>
                </a:solidFill>
                <a:latin typeface="Segoe UI" panose="020B0502040204020203" pitchFamily="34" charset="0"/>
                <a:cs typeface="Segoe UI" panose="020B0502040204020203" pitchFamily="34" charset="0"/>
              </a:rPr>
              <a:t>The algorithm results in images/videos where each identified object is contoured by a rectangle, around which the corresponding object label and probability is displayed.</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O</a:t>
            </a:r>
            <a:r>
              <a:rPr lang="en-CA" dirty="0">
                <a:solidFill>
                  <a:schemeClr val="bg1">
                    <a:lumMod val="95000"/>
                  </a:schemeClr>
                </a:solidFill>
                <a:latin typeface="Segoe UI" panose="020B0502040204020203" pitchFamily="34" charset="0"/>
                <a:cs typeface="Segoe UI" panose="020B0502040204020203" pitchFamily="34" charset="0"/>
              </a:rPr>
              <a:t>BJECTIVE</a:t>
            </a:r>
          </a:p>
          <a:p>
            <a:r>
              <a:rPr lang="en-US" sz="1600" dirty="0">
                <a:solidFill>
                  <a:schemeClr val="bg1">
                    <a:lumMod val="95000"/>
                  </a:schemeClr>
                </a:solidFill>
                <a:latin typeface="Segoe UI" panose="020B0502040204020203" pitchFamily="34" charset="0"/>
                <a:cs typeface="Segoe UI" panose="020B0502040204020203" pitchFamily="34" charset="0"/>
              </a:rPr>
              <a:t>Build an algorithm enabling the automated detection and tracking of objects on images and videos using the pre-trained weights of the deep learning YOLO (You Only Look Once) model.</a:t>
            </a:r>
            <a:endParaRPr lang="en-US" sz="1600" i="1"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1894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A</a:t>
            </a:r>
            <a:r>
              <a:rPr lang="en-CA" spc="450" dirty="0">
                <a:solidFill>
                  <a:schemeClr val="bg1">
                    <a:lumMod val="95000"/>
                  </a:schemeClr>
                </a:solidFill>
                <a:latin typeface="Segoe UI" panose="020B0502040204020203" pitchFamily="34" charset="0"/>
                <a:cs typeface="Segoe UI" panose="020B0502040204020203" pitchFamily="34" charset="0"/>
              </a:rPr>
              <a:t>SSESSING </a:t>
            </a:r>
            <a:r>
              <a:rPr lang="en-CA" sz="2400" spc="450" dirty="0">
                <a:solidFill>
                  <a:schemeClr val="bg1">
                    <a:lumMod val="95000"/>
                  </a:schemeClr>
                </a:solidFill>
                <a:latin typeface="Segoe UI" panose="020B0502040204020203" pitchFamily="34" charset="0"/>
                <a:cs typeface="Segoe UI" panose="020B0502040204020203" pitchFamily="34" charset="0"/>
              </a:rPr>
              <a:t>H</a:t>
            </a:r>
            <a:r>
              <a:rPr lang="en-CA" spc="450" dirty="0">
                <a:solidFill>
                  <a:schemeClr val="bg1">
                    <a:lumMod val="95000"/>
                  </a:schemeClr>
                </a:solidFill>
                <a:latin typeface="Segoe UI" panose="020B0502040204020203" pitchFamily="34" charset="0"/>
                <a:cs typeface="Segoe UI" panose="020B0502040204020203" pitchFamily="34" charset="0"/>
              </a:rPr>
              <a:t>UMAN </a:t>
            </a:r>
            <a:r>
              <a:rPr lang="en-CA" sz="2400" spc="450" dirty="0">
                <a:solidFill>
                  <a:schemeClr val="bg1">
                    <a:lumMod val="95000"/>
                  </a:schemeClr>
                </a:solidFill>
                <a:latin typeface="Segoe UI" panose="020B0502040204020203" pitchFamily="34" charset="0"/>
                <a:cs typeface="Segoe UI" panose="020B0502040204020203" pitchFamily="34" charset="0"/>
              </a:rPr>
              <a:t>J</a:t>
            </a:r>
            <a:r>
              <a:rPr lang="en-CA" spc="450" dirty="0">
                <a:solidFill>
                  <a:schemeClr val="bg1">
                    <a:lumMod val="95000"/>
                  </a:schemeClr>
                </a:solidFill>
                <a:latin typeface="Segoe UI" panose="020B0502040204020203" pitchFamily="34" charset="0"/>
                <a:cs typeface="Segoe UI" panose="020B0502040204020203" pitchFamily="34" charset="0"/>
              </a:rPr>
              <a:t>OINTS </a:t>
            </a: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OBILITY </a:t>
            </a:r>
            <a:r>
              <a:rPr lang="en-CA" sz="2400" spc="450" dirty="0">
                <a:solidFill>
                  <a:schemeClr val="bg1">
                    <a:lumMod val="95000"/>
                  </a:schemeClr>
                </a:solidFill>
                <a:latin typeface="Segoe UI" panose="020B0502040204020203" pitchFamily="34" charset="0"/>
                <a:cs typeface="Segoe UI" panose="020B0502040204020203" pitchFamily="34" charset="0"/>
              </a:rPr>
              <a:t>U</a:t>
            </a:r>
            <a:r>
              <a:rPr lang="en-CA" spc="450" dirty="0">
                <a:solidFill>
                  <a:schemeClr val="bg1">
                    <a:lumMod val="95000"/>
                  </a:schemeClr>
                </a:solidFill>
                <a:latin typeface="Segoe UI" panose="020B0502040204020203" pitchFamily="34" charset="0"/>
                <a:cs typeface="Segoe UI" panose="020B0502040204020203" pitchFamily="34" charset="0"/>
              </a:rPr>
              <a:t>SING </a:t>
            </a:r>
            <a:r>
              <a:rPr lang="en-CA" sz="2400" spc="450" dirty="0">
                <a:solidFill>
                  <a:schemeClr val="bg1">
                    <a:lumMod val="95000"/>
                  </a:schemeClr>
                </a:solidFill>
                <a:latin typeface="Segoe UI" panose="020B0502040204020203" pitchFamily="34" charset="0"/>
                <a:cs typeface="Segoe UI" panose="020B0502040204020203" pitchFamily="34" charset="0"/>
              </a:rPr>
              <a:t>S</a:t>
            </a:r>
            <a:r>
              <a:rPr lang="en-CA" spc="450" dirty="0">
                <a:solidFill>
                  <a:schemeClr val="bg1">
                    <a:lumMod val="95000"/>
                  </a:schemeClr>
                </a:solidFill>
                <a:latin typeface="Segoe UI" panose="020B0502040204020203" pitchFamily="34" charset="0"/>
                <a:cs typeface="Segoe UI" panose="020B0502040204020203" pitchFamily="34" charset="0"/>
              </a:rPr>
              <a:t>TATIC </a:t>
            </a: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EDICAL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MAGING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solidFill>
                  <a:schemeClr val="bg1">
                    <a:lumMod val="95000"/>
                  </a:schemeClr>
                </a:solidFill>
              </a:rPr>
              <a:t>THUMB MOBILITY</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US" sz="1600" dirty="0">
                <a:solidFill>
                  <a:schemeClr val="bg1">
                    <a:lumMod val="95000"/>
                  </a:schemeClr>
                </a:solidFill>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H</a:t>
            </a:r>
            <a:r>
              <a:rPr lang="en-CA" dirty="0">
                <a:solidFill>
                  <a:schemeClr val="bg1">
                    <a:lumMod val="95000"/>
                  </a:schemeClr>
                </a:solidFill>
                <a:latin typeface="Segoe UI" panose="020B0502040204020203" pitchFamily="34" charset="0"/>
                <a:cs typeface="Segoe UI" panose="020B0502040204020203" pitchFamily="34" charset="0"/>
              </a:rPr>
              <a:t>OW</a:t>
            </a:r>
          </a:p>
          <a:p>
            <a:r>
              <a:rPr lang="en-CA" sz="1600" dirty="0">
                <a:solidFill>
                  <a:schemeClr val="bg1">
                    <a:lumMod val="95000"/>
                  </a:schemeClr>
                </a:solidFill>
                <a:latin typeface="Segoe UI" panose="020B0502040204020203" pitchFamily="34" charset="0"/>
                <a:cs typeface="Segoe UI" panose="020B0502040204020203" pitchFamily="34" charset="0"/>
              </a:rPr>
              <a:t>Develop an algorithm that </a:t>
            </a:r>
            <a:r>
              <a:rPr lang="en-US" sz="1600" dirty="0">
                <a:solidFill>
                  <a:schemeClr val="bg1">
                    <a:lumMod val="95000"/>
                  </a:schemeClr>
                </a:solidFill>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US" sz="1600" dirty="0">
                <a:solidFill>
                  <a:schemeClr val="bg1">
                    <a:lumMod val="95000"/>
                  </a:schemeClr>
                </a:solidFill>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4406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EASURING THE </a:t>
            </a:r>
            <a:r>
              <a:rPr lang="en-CA" sz="2400" spc="450" dirty="0">
                <a:solidFill>
                  <a:schemeClr val="bg1">
                    <a:lumMod val="95000"/>
                  </a:schemeClr>
                </a:solidFill>
                <a:latin typeface="Segoe UI" panose="020B0502040204020203" pitchFamily="34" charset="0"/>
                <a:cs typeface="Segoe UI" panose="020B0502040204020203" pitchFamily="34" charset="0"/>
              </a:rPr>
              <a:t>A</a:t>
            </a:r>
            <a:r>
              <a:rPr lang="en-CA" spc="450" dirty="0">
                <a:solidFill>
                  <a:schemeClr val="bg1">
                    <a:lumMod val="95000"/>
                  </a:schemeClr>
                </a:solidFill>
                <a:latin typeface="Segoe UI" panose="020B0502040204020203" pitchFamily="34" charset="0"/>
                <a:cs typeface="Segoe UI" panose="020B0502040204020203" pitchFamily="34" charset="0"/>
              </a:rPr>
              <a:t>CCURACY OF </a:t>
            </a:r>
            <a:r>
              <a:rPr lang="en-CA" sz="2400" spc="450" dirty="0">
                <a:solidFill>
                  <a:schemeClr val="bg1">
                    <a:lumMod val="95000"/>
                  </a:schemeClr>
                </a:solidFill>
                <a:latin typeface="Segoe UI" panose="020B0502040204020203" pitchFamily="34" charset="0"/>
                <a:cs typeface="Segoe UI" panose="020B0502040204020203" pitchFamily="34" charset="0"/>
              </a:rPr>
              <a:t>D</a:t>
            </a:r>
            <a:r>
              <a:rPr lang="en-CA" spc="450" dirty="0">
                <a:solidFill>
                  <a:schemeClr val="bg1">
                    <a:lumMod val="95000"/>
                  </a:schemeClr>
                </a:solidFill>
                <a:latin typeface="Segoe UI" panose="020B0502040204020203" pitchFamily="34" charset="0"/>
                <a:cs typeface="Segoe UI" panose="020B0502040204020203" pitchFamily="34" charset="0"/>
              </a:rPr>
              <a:t>YNAMIC </a:t>
            </a: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EDICAL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MAGING TO </a:t>
            </a:r>
            <a:r>
              <a:rPr lang="en-CA" sz="2400" spc="450" dirty="0">
                <a:solidFill>
                  <a:schemeClr val="bg1">
                    <a:lumMod val="95000"/>
                  </a:schemeClr>
                </a:solidFill>
                <a:latin typeface="Segoe UI" panose="020B0502040204020203" pitchFamily="34" charset="0"/>
                <a:cs typeface="Segoe UI" panose="020B0502040204020203" pitchFamily="34" charset="0"/>
              </a:rPr>
              <a:t>A</a:t>
            </a:r>
            <a:r>
              <a:rPr lang="en-CA" spc="450" dirty="0">
                <a:solidFill>
                  <a:schemeClr val="bg1">
                    <a:lumMod val="95000"/>
                  </a:schemeClr>
                </a:solidFill>
                <a:latin typeface="Segoe UI" panose="020B0502040204020203" pitchFamily="34" charset="0"/>
                <a:cs typeface="Segoe UI" panose="020B0502040204020203" pitchFamily="34" charset="0"/>
              </a:rPr>
              <a:t>SSESS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HUMB </a:t>
            </a: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solidFill>
                  <a:schemeClr val="bg1">
                    <a:lumMod val="95000"/>
                  </a:schemeClr>
                </a:solidFill>
              </a:rPr>
              <a:t>Dynamic thumb tracking</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US" sz="1600" dirty="0">
                <a:solidFill>
                  <a:schemeClr val="bg1">
                    <a:lumMod val="95000"/>
                  </a:schemeClr>
                </a:solidFill>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H</a:t>
            </a:r>
            <a:r>
              <a:rPr lang="en-CA" dirty="0">
                <a:solidFill>
                  <a:schemeClr val="bg1">
                    <a:lumMod val="95000"/>
                  </a:schemeClr>
                </a:solidFill>
                <a:latin typeface="Segoe UI" panose="020B0502040204020203" pitchFamily="34" charset="0"/>
                <a:cs typeface="Segoe UI" panose="020B0502040204020203" pitchFamily="34" charset="0"/>
              </a:rPr>
              <a:t>OW</a:t>
            </a:r>
          </a:p>
          <a:p>
            <a:r>
              <a:rPr lang="en-CA" sz="1600" dirty="0">
                <a:solidFill>
                  <a:schemeClr val="bg1">
                    <a:lumMod val="95000"/>
                  </a:schemeClr>
                </a:solidFill>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US" sz="1600" dirty="0">
                <a:solidFill>
                  <a:schemeClr val="bg1">
                    <a:lumMod val="95000"/>
                  </a:schemeClr>
                </a:solidFill>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3690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A</a:t>
            </a:r>
            <a:r>
              <a:rPr lang="en-CA" spc="450" dirty="0">
                <a:solidFill>
                  <a:schemeClr val="bg1">
                    <a:lumMod val="95000"/>
                  </a:schemeClr>
                </a:solidFill>
                <a:latin typeface="Segoe UI" panose="020B0502040204020203" pitchFamily="34" charset="0"/>
                <a:cs typeface="Segoe UI" panose="020B0502040204020203" pitchFamily="34" charset="0"/>
              </a:rPr>
              <a:t>SSESSING THE </a:t>
            </a: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ORPHOLOGICAL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MPACT OF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HUMB </a:t>
            </a:r>
            <a:r>
              <a:rPr lang="en-CA" sz="2400" spc="450" dirty="0">
                <a:solidFill>
                  <a:schemeClr val="bg1">
                    <a:lumMod val="95000"/>
                  </a:schemeClr>
                </a:solidFill>
                <a:latin typeface="Segoe UI" panose="020B0502040204020203" pitchFamily="34" charset="0"/>
                <a:cs typeface="Segoe UI" panose="020B0502040204020203" pitchFamily="34" charset="0"/>
              </a:rPr>
              <a:t>O</a:t>
            </a:r>
            <a:r>
              <a:rPr lang="en-CA" spc="450" dirty="0">
                <a:solidFill>
                  <a:schemeClr val="bg1">
                    <a:lumMod val="95000"/>
                  </a:schemeClr>
                </a:solidFill>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solidFill>
                  <a:schemeClr val="bg1">
                    <a:lumMod val="95000"/>
                  </a:schemeClr>
                </a:solidFill>
              </a:rPr>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solidFill>
                  <a:schemeClr val="bg1">
                    <a:lumMod val="95000"/>
                  </a:schemeClr>
                </a:solidFill>
              </a:rPr>
              <a:t>OA</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US" sz="1600" dirty="0">
                <a:solidFill>
                  <a:schemeClr val="bg1">
                    <a:lumMod val="95000"/>
                  </a:schemeClr>
                </a:solidFill>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H</a:t>
            </a:r>
            <a:r>
              <a:rPr lang="en-CA" dirty="0">
                <a:solidFill>
                  <a:schemeClr val="bg1">
                    <a:lumMod val="95000"/>
                  </a:schemeClr>
                </a:solidFill>
                <a:latin typeface="Segoe UI" panose="020B0502040204020203" pitchFamily="34" charset="0"/>
                <a:cs typeface="Segoe UI" panose="020B0502040204020203" pitchFamily="34" charset="0"/>
              </a:rPr>
              <a:t>OW</a:t>
            </a:r>
          </a:p>
          <a:p>
            <a:r>
              <a:rPr lang="en-CA" sz="1600" dirty="0">
                <a:solidFill>
                  <a:schemeClr val="bg1">
                    <a:lumMod val="95000"/>
                  </a:schemeClr>
                </a:solidFill>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US" sz="1600" dirty="0">
                <a:solidFill>
                  <a:schemeClr val="bg1">
                    <a:lumMod val="95000"/>
                  </a:schemeClr>
                </a:solidFill>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93193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EASURING THE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MPACT OF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OTAL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HUMB </a:t>
            </a:r>
            <a:r>
              <a:rPr lang="en-CA" sz="2400" spc="450" dirty="0">
                <a:solidFill>
                  <a:schemeClr val="bg1">
                    <a:lumMod val="95000"/>
                  </a:schemeClr>
                </a:solidFill>
                <a:latin typeface="Segoe UI" panose="020B0502040204020203" pitchFamily="34" charset="0"/>
                <a:cs typeface="Segoe UI" panose="020B0502040204020203" pitchFamily="34" charset="0"/>
              </a:rPr>
              <a:t>R</a:t>
            </a:r>
            <a:r>
              <a:rPr lang="en-CA" spc="450" dirty="0">
                <a:solidFill>
                  <a:schemeClr val="bg1">
                    <a:lumMod val="95000"/>
                  </a:schemeClr>
                </a:solidFill>
                <a:latin typeface="Segoe UI" panose="020B0502040204020203" pitchFamily="34" charset="0"/>
                <a:cs typeface="Segoe UI" panose="020B0502040204020203" pitchFamily="34" charset="0"/>
              </a:rPr>
              <a:t>EPLACEMENT ON </a:t>
            </a:r>
            <a:r>
              <a:rPr lang="en-CA" sz="2400" spc="450" dirty="0">
                <a:solidFill>
                  <a:schemeClr val="bg1">
                    <a:lumMod val="95000"/>
                  </a:schemeClr>
                </a:solidFill>
                <a:latin typeface="Segoe UI" panose="020B0502040204020203" pitchFamily="34" charset="0"/>
                <a:cs typeface="Segoe UI" panose="020B0502040204020203" pitchFamily="34" charset="0"/>
              </a:rPr>
              <a:t>H</a:t>
            </a:r>
            <a:r>
              <a:rPr lang="en-CA" spc="450" dirty="0">
                <a:solidFill>
                  <a:schemeClr val="bg1">
                    <a:lumMod val="95000"/>
                  </a:schemeClr>
                </a:solidFill>
                <a:latin typeface="Segoe UI" panose="020B0502040204020203" pitchFamily="34" charset="0"/>
                <a:cs typeface="Segoe UI" panose="020B0502040204020203" pitchFamily="34" charset="0"/>
              </a:rPr>
              <a:t>AND </a:t>
            </a: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solidFill>
                  <a:schemeClr val="bg1">
                    <a:lumMod val="95000"/>
                  </a:schemeClr>
                </a:solidFill>
              </a:rPr>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solidFill>
                  <a:schemeClr val="bg1">
                    <a:lumMod val="95000"/>
                  </a:schemeClr>
                </a:solidFill>
              </a:rPr>
              <a:t>OA</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US" sz="1600" dirty="0">
                <a:solidFill>
                  <a:schemeClr val="bg1">
                    <a:lumMod val="95000"/>
                  </a:schemeClr>
                </a:solidFill>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solidFill>
                  <a:schemeClr val="bg1">
                    <a:lumMod val="95000"/>
                  </a:schemeClr>
                </a:solidFill>
                <a:latin typeface="Segoe UI" panose="020B0502040204020203" pitchFamily="34" charset="0"/>
                <a:cs typeface="Segoe UI" panose="020B0502040204020203" pitchFamily="34" charset="0"/>
              </a:rPr>
              <a:t>. Such results can potentially </a:t>
            </a:r>
            <a:r>
              <a:rPr lang="en-US" sz="1600" dirty="0">
                <a:solidFill>
                  <a:schemeClr val="bg1">
                    <a:lumMod val="95000"/>
                  </a:schemeClr>
                </a:solidFill>
                <a:latin typeface="Segoe UI" panose="020B0502040204020203" pitchFamily="34" charset="0"/>
                <a:cs typeface="Segoe UI" panose="020B0502040204020203" pitchFamily="34" charset="0"/>
              </a:rPr>
              <a:t>help enhance current implant designs.</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H</a:t>
            </a:r>
            <a:r>
              <a:rPr lang="en-CA" dirty="0">
                <a:solidFill>
                  <a:schemeClr val="bg1">
                    <a:lumMod val="95000"/>
                  </a:schemeClr>
                </a:solidFill>
                <a:latin typeface="Segoe UI" panose="020B0502040204020203" pitchFamily="34" charset="0"/>
                <a:cs typeface="Segoe UI" panose="020B0502040204020203" pitchFamily="34" charset="0"/>
              </a:rPr>
              <a:t>OW</a:t>
            </a:r>
          </a:p>
          <a:p>
            <a:r>
              <a:rPr lang="en-US" sz="1600" dirty="0">
                <a:solidFill>
                  <a:schemeClr val="bg1">
                    <a:lumMod val="95000"/>
                  </a:schemeClr>
                </a:solidFill>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US" sz="1600" dirty="0">
                <a:solidFill>
                  <a:schemeClr val="bg1">
                    <a:lumMod val="95000"/>
                  </a:schemeClr>
                </a:solidFill>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43640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A</a:t>
            </a:r>
            <a:r>
              <a:rPr lang="en-CA" spc="450" dirty="0">
                <a:solidFill>
                  <a:schemeClr val="bg1">
                    <a:lumMod val="95000"/>
                  </a:schemeClr>
                </a:solidFill>
                <a:latin typeface="Segoe UI" panose="020B0502040204020203" pitchFamily="34" charset="0"/>
                <a:cs typeface="Segoe UI" panose="020B0502040204020203" pitchFamily="34" charset="0"/>
              </a:rPr>
              <a:t>SSESSING </a:t>
            </a:r>
            <a:r>
              <a:rPr lang="en-CA" sz="2400" spc="450" dirty="0">
                <a:solidFill>
                  <a:schemeClr val="bg1">
                    <a:lumMod val="95000"/>
                  </a:schemeClr>
                </a:solidFill>
                <a:latin typeface="Segoe UI" panose="020B0502040204020203" pitchFamily="34" charset="0"/>
                <a:cs typeface="Segoe UI" panose="020B0502040204020203" pitchFamily="34" charset="0"/>
              </a:rPr>
              <a:t>S</a:t>
            </a:r>
            <a:r>
              <a:rPr lang="en-CA" spc="450" dirty="0">
                <a:solidFill>
                  <a:schemeClr val="bg1">
                    <a:lumMod val="95000"/>
                  </a:schemeClr>
                </a:solidFill>
                <a:latin typeface="Segoe UI" panose="020B0502040204020203" pitchFamily="34" charset="0"/>
                <a:cs typeface="Segoe UI" panose="020B0502040204020203" pitchFamily="34" charset="0"/>
              </a:rPr>
              <a:t>OFT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ISSUES </a:t>
            </a:r>
            <a:r>
              <a:rPr lang="en-CA" sz="2400" spc="450" dirty="0">
                <a:solidFill>
                  <a:schemeClr val="bg1">
                    <a:lumMod val="95000"/>
                  </a:schemeClr>
                </a:solidFill>
                <a:latin typeface="Segoe UI" panose="020B0502040204020203" pitchFamily="34" charset="0"/>
                <a:cs typeface="Segoe UI" panose="020B0502040204020203" pitchFamily="34" charset="0"/>
              </a:rPr>
              <a:t>P</a:t>
            </a:r>
            <a:r>
              <a:rPr lang="en-CA" spc="450" dirty="0">
                <a:solidFill>
                  <a:schemeClr val="bg1">
                    <a:lumMod val="95000"/>
                  </a:schemeClr>
                </a:solidFill>
                <a:latin typeface="Segoe UI" panose="020B0502040204020203" pitchFamily="34" charset="0"/>
                <a:cs typeface="Segoe UI" panose="020B0502040204020203" pitchFamily="34" charset="0"/>
              </a:rPr>
              <a:t>ROPERTIES </a:t>
            </a:r>
            <a:r>
              <a:rPr lang="en-CA" sz="2400" spc="450" dirty="0">
                <a:solidFill>
                  <a:schemeClr val="bg1">
                    <a:lumMod val="95000"/>
                  </a:schemeClr>
                </a:solidFill>
                <a:latin typeface="Segoe UI" panose="020B0502040204020203" pitchFamily="34" charset="0"/>
                <a:cs typeface="Segoe UI" panose="020B0502040204020203" pitchFamily="34" charset="0"/>
              </a:rPr>
              <a:t>U</a:t>
            </a:r>
            <a:r>
              <a:rPr lang="en-CA" spc="450" dirty="0">
                <a:solidFill>
                  <a:schemeClr val="bg1">
                    <a:lumMod val="95000"/>
                  </a:schemeClr>
                </a:solidFill>
                <a:latin typeface="Segoe UI" panose="020B0502040204020203" pitchFamily="34" charset="0"/>
                <a:cs typeface="Segoe UI" panose="020B0502040204020203" pitchFamily="34" charset="0"/>
              </a:rPr>
              <a:t>SING </a:t>
            </a:r>
            <a:r>
              <a:rPr lang="en-CA" sz="2400" spc="450" dirty="0">
                <a:solidFill>
                  <a:schemeClr val="bg1">
                    <a:lumMod val="95000"/>
                  </a:schemeClr>
                </a:solidFill>
                <a:latin typeface="Segoe UI" panose="020B0502040204020203" pitchFamily="34" charset="0"/>
                <a:cs typeface="Segoe UI" panose="020B0502040204020203" pitchFamily="34" charset="0"/>
              </a:rPr>
              <a:t>C</a:t>
            </a:r>
            <a:r>
              <a:rPr lang="en-CA" spc="450" dirty="0">
                <a:solidFill>
                  <a:schemeClr val="bg1">
                    <a:lumMod val="95000"/>
                  </a:schemeClr>
                </a:solidFill>
                <a:latin typeface="Segoe UI" panose="020B0502040204020203" pitchFamily="34" charset="0"/>
                <a:cs typeface="Segoe UI" panose="020B0502040204020203" pitchFamily="34" charset="0"/>
              </a:rPr>
              <a:t>ONTRAST </a:t>
            </a:r>
            <a:r>
              <a:rPr lang="en-CA" sz="2400" spc="450" dirty="0">
                <a:solidFill>
                  <a:schemeClr val="bg1">
                    <a:lumMod val="95000"/>
                  </a:schemeClr>
                </a:solidFill>
                <a:latin typeface="Segoe UI" panose="020B0502040204020203" pitchFamily="34" charset="0"/>
                <a:cs typeface="Segoe UI" panose="020B0502040204020203" pitchFamily="34" charset="0"/>
              </a:rPr>
              <a:t>E</a:t>
            </a:r>
            <a:r>
              <a:rPr lang="en-CA" spc="450" dirty="0">
                <a:solidFill>
                  <a:schemeClr val="bg1">
                    <a:lumMod val="95000"/>
                  </a:schemeClr>
                </a:solidFill>
                <a:latin typeface="Segoe UI" panose="020B0502040204020203" pitchFamily="34" charset="0"/>
                <a:cs typeface="Segoe UI" panose="020B0502040204020203" pitchFamily="34" charset="0"/>
              </a:rPr>
              <a:t>NHANCED </a:t>
            </a: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EDICAL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US" sz="1600" dirty="0">
                <a:solidFill>
                  <a:schemeClr val="bg1">
                    <a:lumMod val="95000"/>
                  </a:schemeClr>
                </a:solidFill>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solidFill>
                  <a:schemeClr val="bg1">
                    <a:lumMod val="95000"/>
                  </a:schemeClr>
                </a:solidFill>
                <a:latin typeface="Segoe UI" panose="020B0502040204020203" pitchFamily="34" charset="0"/>
                <a:cs typeface="Segoe UI" panose="020B0502040204020203" pitchFamily="34" charset="0"/>
              </a:rPr>
              <a:t> using a non-destructive medical imaging-based approach.</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H</a:t>
            </a:r>
            <a:r>
              <a:rPr lang="en-CA" dirty="0">
                <a:solidFill>
                  <a:schemeClr val="bg1">
                    <a:lumMod val="95000"/>
                  </a:schemeClr>
                </a:solidFill>
                <a:latin typeface="Segoe UI" panose="020B0502040204020203" pitchFamily="34" charset="0"/>
                <a:cs typeface="Segoe UI" panose="020B0502040204020203" pitchFamily="34" charset="0"/>
              </a:rPr>
              <a:t>OW</a:t>
            </a:r>
          </a:p>
          <a:p>
            <a:r>
              <a:rPr lang="en-US" sz="1600" dirty="0">
                <a:solidFill>
                  <a:schemeClr val="bg1">
                    <a:lumMod val="95000"/>
                  </a:schemeClr>
                </a:solidFill>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US" sz="1600" dirty="0">
                <a:solidFill>
                  <a:schemeClr val="bg1">
                    <a:lumMod val="95000"/>
                  </a:schemeClr>
                </a:solidFill>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403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EASURING THE </a:t>
            </a:r>
            <a:r>
              <a:rPr lang="en-CA" sz="2400" spc="450" dirty="0">
                <a:solidFill>
                  <a:schemeClr val="bg1">
                    <a:lumMod val="95000"/>
                  </a:schemeClr>
                </a:solidFill>
                <a:latin typeface="Segoe UI" panose="020B0502040204020203" pitchFamily="34" charset="0"/>
                <a:cs typeface="Segoe UI" panose="020B0502040204020203" pitchFamily="34" charset="0"/>
              </a:rPr>
              <a:t>I</a:t>
            </a:r>
            <a:r>
              <a:rPr lang="en-CA" spc="450" dirty="0">
                <a:solidFill>
                  <a:schemeClr val="bg1">
                    <a:lumMod val="95000"/>
                  </a:schemeClr>
                </a:solidFill>
                <a:latin typeface="Segoe UI" panose="020B0502040204020203" pitchFamily="34" charset="0"/>
                <a:cs typeface="Segoe UI" panose="020B0502040204020203" pitchFamily="34" charset="0"/>
              </a:rPr>
              <a:t>MPACT OF </a:t>
            </a:r>
            <a:r>
              <a:rPr lang="en-CA" sz="2400" spc="450" dirty="0">
                <a:solidFill>
                  <a:schemeClr val="bg1">
                    <a:lumMod val="95000"/>
                  </a:schemeClr>
                </a:solidFill>
                <a:latin typeface="Segoe UI" panose="020B0502040204020203" pitchFamily="34" charset="0"/>
                <a:cs typeface="Segoe UI" panose="020B0502040204020203" pitchFamily="34" charset="0"/>
              </a:rPr>
              <a:t>C</a:t>
            </a:r>
            <a:r>
              <a:rPr lang="en-CA" spc="450" dirty="0">
                <a:solidFill>
                  <a:schemeClr val="bg1">
                    <a:lumMod val="95000"/>
                  </a:schemeClr>
                </a:solidFill>
                <a:latin typeface="Segoe UI" panose="020B0502040204020203" pitchFamily="34" charset="0"/>
                <a:cs typeface="Segoe UI" panose="020B0502040204020203" pitchFamily="34" charset="0"/>
              </a:rPr>
              <a:t>OMPRESSION </a:t>
            </a:r>
            <a:r>
              <a:rPr lang="en-CA" sz="2400" spc="450" dirty="0">
                <a:solidFill>
                  <a:schemeClr val="bg1">
                    <a:lumMod val="95000"/>
                  </a:schemeClr>
                </a:solidFill>
                <a:latin typeface="Segoe UI" panose="020B0502040204020203" pitchFamily="34" charset="0"/>
                <a:cs typeface="Segoe UI" panose="020B0502040204020203" pitchFamily="34" charset="0"/>
              </a:rPr>
              <a:t>G</a:t>
            </a:r>
            <a:r>
              <a:rPr lang="en-CA" spc="450" dirty="0">
                <a:solidFill>
                  <a:schemeClr val="bg1">
                    <a:lumMod val="95000"/>
                  </a:schemeClr>
                </a:solidFill>
                <a:latin typeface="Segoe UI" panose="020B0502040204020203" pitchFamily="34" charset="0"/>
                <a:cs typeface="Segoe UI" panose="020B0502040204020203" pitchFamily="34" charset="0"/>
              </a:rPr>
              <a:t>ARMENTS ON </a:t>
            </a:r>
            <a:r>
              <a:rPr lang="en-CA" sz="2400" spc="450" dirty="0">
                <a:solidFill>
                  <a:schemeClr val="bg1">
                    <a:lumMod val="95000"/>
                  </a:schemeClr>
                </a:solidFill>
                <a:latin typeface="Segoe UI" panose="020B0502040204020203" pitchFamily="34" charset="0"/>
                <a:cs typeface="Segoe UI" panose="020B0502040204020203" pitchFamily="34" charset="0"/>
              </a:rPr>
              <a:t>S</a:t>
            </a:r>
            <a:r>
              <a:rPr lang="en-CA" spc="450" dirty="0">
                <a:solidFill>
                  <a:schemeClr val="bg1">
                    <a:lumMod val="95000"/>
                  </a:schemeClr>
                </a:solidFill>
                <a:latin typeface="Segoe UI" panose="020B0502040204020203" pitchFamily="34" charset="0"/>
                <a:cs typeface="Segoe UI" panose="020B0502040204020203" pitchFamily="34" charset="0"/>
              </a:rPr>
              <a:t>HOULDER </a:t>
            </a:r>
            <a:r>
              <a:rPr lang="en-CA" sz="2400" spc="450" dirty="0">
                <a:solidFill>
                  <a:schemeClr val="bg1">
                    <a:lumMod val="95000"/>
                  </a:schemeClr>
                </a:solidFill>
                <a:latin typeface="Segoe UI" panose="020B0502040204020203" pitchFamily="34" charset="0"/>
                <a:cs typeface="Segoe UI" panose="020B0502040204020203" pitchFamily="34" charset="0"/>
              </a:rPr>
              <a:t>S</a:t>
            </a:r>
            <a:r>
              <a:rPr lang="en-CA" spc="450" dirty="0">
                <a:solidFill>
                  <a:schemeClr val="bg1">
                    <a:lumMod val="95000"/>
                  </a:schemeClr>
                </a:solidFill>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solidFill>
                  <a:schemeClr val="bg1">
                    <a:lumMod val="95000"/>
                  </a:schemeClr>
                </a:solidFill>
              </a:rPr>
              <a:t>Due to privacy restrictions, full disclosure of the study’s conclusions is not permitted</a:t>
            </a:r>
            <a:endParaRPr lang="en-CA" sz="800" dirty="0">
              <a:solidFill>
                <a:schemeClr val="bg1">
                  <a:lumMod val="95000"/>
                </a:schemeClr>
              </a:solidFill>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ARTNER</a:t>
            </a:r>
          </a:p>
          <a:p>
            <a:r>
              <a:rPr lang="en-US" sz="1600" dirty="0">
                <a:solidFill>
                  <a:schemeClr val="bg1">
                    <a:lumMod val="95000"/>
                  </a:schemeClr>
                </a:solidFill>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US" sz="1600" dirty="0">
                <a:solidFill>
                  <a:schemeClr val="bg1">
                    <a:lumMod val="95000"/>
                  </a:schemeClr>
                </a:solidFill>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US" sz="1600" dirty="0">
                <a:solidFill>
                  <a:schemeClr val="bg1">
                    <a:lumMod val="95000"/>
                  </a:schemeClr>
                </a:solidFill>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7541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solidFill>
                  <a:schemeClr val="bg1">
                    <a:lumMod val="95000"/>
                  </a:schemeClr>
                </a:solidFill>
                <a:latin typeface="Segoe UI" panose="020B0502040204020203" pitchFamily="34" charset="0"/>
                <a:cs typeface="Segoe UI" panose="020B0502040204020203" pitchFamily="34" charset="0"/>
              </a:rPr>
              <a:t>C</a:t>
            </a:r>
            <a:r>
              <a:rPr lang="en-CA" spc="450" dirty="0">
                <a:solidFill>
                  <a:schemeClr val="bg1">
                    <a:lumMod val="95000"/>
                  </a:schemeClr>
                </a:solidFill>
                <a:latin typeface="Segoe UI" panose="020B0502040204020203" pitchFamily="34" charset="0"/>
                <a:cs typeface="Segoe UI" panose="020B0502040204020203" pitchFamily="34" charset="0"/>
              </a:rPr>
              <a:t>OMPARISON </a:t>
            </a:r>
            <a:r>
              <a:rPr lang="en-CA" sz="2400" spc="450" dirty="0">
                <a:solidFill>
                  <a:schemeClr val="bg1">
                    <a:lumMod val="95000"/>
                  </a:schemeClr>
                </a:solidFill>
                <a:latin typeface="Segoe UI" panose="020B0502040204020203" pitchFamily="34" charset="0"/>
                <a:cs typeface="Segoe UI" panose="020B0502040204020203" pitchFamily="34" charset="0"/>
              </a:rPr>
              <a:t>B</a:t>
            </a:r>
            <a:r>
              <a:rPr lang="en-CA" spc="450" dirty="0">
                <a:solidFill>
                  <a:schemeClr val="bg1">
                    <a:lumMod val="95000"/>
                  </a:schemeClr>
                </a:solidFill>
                <a:latin typeface="Segoe UI" panose="020B0502040204020203" pitchFamily="34" charset="0"/>
                <a:cs typeface="Segoe UI" panose="020B0502040204020203" pitchFamily="34" charset="0"/>
              </a:rPr>
              <a:t>ETWEEN </a:t>
            </a:r>
            <a:r>
              <a:rPr lang="en-CA" sz="2400" spc="450" dirty="0">
                <a:solidFill>
                  <a:schemeClr val="bg1">
                    <a:lumMod val="95000"/>
                  </a:schemeClr>
                </a:solidFill>
                <a:latin typeface="Segoe UI" panose="020B0502040204020203" pitchFamily="34" charset="0"/>
                <a:cs typeface="Segoe UI" panose="020B0502040204020203" pitchFamily="34" charset="0"/>
              </a:rPr>
              <a:t>F</a:t>
            </a:r>
            <a:r>
              <a:rPr lang="en-CA" spc="450" dirty="0">
                <a:solidFill>
                  <a:schemeClr val="bg1">
                    <a:lumMod val="95000"/>
                  </a:schemeClr>
                </a:solidFill>
                <a:latin typeface="Segoe UI" panose="020B0502040204020203" pitchFamily="34" charset="0"/>
                <a:cs typeface="Segoe UI" panose="020B0502040204020203" pitchFamily="34" charset="0"/>
              </a:rPr>
              <a:t>OOT </a:t>
            </a:r>
            <a:r>
              <a:rPr lang="en-CA" sz="2400" spc="450" dirty="0">
                <a:solidFill>
                  <a:schemeClr val="bg1">
                    <a:lumMod val="95000"/>
                  </a:schemeClr>
                </a:solidFill>
                <a:latin typeface="Segoe UI" panose="020B0502040204020203" pitchFamily="34" charset="0"/>
                <a:cs typeface="Segoe UI" panose="020B0502040204020203" pitchFamily="34" charset="0"/>
              </a:rPr>
              <a:t>P</a:t>
            </a:r>
            <a:r>
              <a:rPr lang="en-CA" spc="450" dirty="0">
                <a:solidFill>
                  <a:schemeClr val="bg1">
                    <a:lumMod val="95000"/>
                  </a:schemeClr>
                </a:solidFill>
                <a:latin typeface="Segoe UI" panose="020B0502040204020203" pitchFamily="34" charset="0"/>
                <a:cs typeface="Segoe UI" panose="020B0502040204020203" pitchFamily="34" charset="0"/>
              </a:rPr>
              <a:t>RESSURE </a:t>
            </a:r>
            <a:r>
              <a:rPr lang="en-CA" sz="2400" spc="450" dirty="0">
                <a:solidFill>
                  <a:schemeClr val="bg1">
                    <a:lumMod val="95000"/>
                  </a:schemeClr>
                </a:solidFill>
                <a:latin typeface="Segoe UI" panose="020B0502040204020203" pitchFamily="34" charset="0"/>
                <a:cs typeface="Segoe UI" panose="020B0502040204020203" pitchFamily="34" charset="0"/>
              </a:rPr>
              <a:t>M</a:t>
            </a:r>
            <a:r>
              <a:rPr lang="en-CA" spc="450" dirty="0">
                <a:solidFill>
                  <a:schemeClr val="bg1">
                    <a:lumMod val="95000"/>
                  </a:schemeClr>
                </a:solidFill>
                <a:latin typeface="Segoe UI" panose="020B0502040204020203" pitchFamily="34" charset="0"/>
                <a:cs typeface="Segoe UI" panose="020B0502040204020203" pitchFamily="34" charset="0"/>
              </a:rPr>
              <a:t>APPING </a:t>
            </a:r>
            <a:r>
              <a:rPr lang="en-CA" sz="2400" spc="450" dirty="0">
                <a:solidFill>
                  <a:schemeClr val="bg1">
                    <a:lumMod val="95000"/>
                  </a:schemeClr>
                </a:solidFill>
                <a:latin typeface="Segoe UI" panose="020B0502040204020203" pitchFamily="34" charset="0"/>
                <a:cs typeface="Segoe UI" panose="020B0502040204020203" pitchFamily="34" charset="0"/>
              </a:rPr>
              <a:t>T</a:t>
            </a:r>
            <a:r>
              <a:rPr lang="en-CA" spc="450" dirty="0">
                <a:solidFill>
                  <a:schemeClr val="bg1">
                    <a:lumMod val="95000"/>
                  </a:schemeClr>
                </a:solidFill>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solidFill>
                  <a:schemeClr val="bg1">
                    <a:lumMod val="95000"/>
                  </a:schemeClr>
                </a:solidFill>
              </a:rPr>
              <a:t>Due to privacy restrictions, full disclosure of the study’s conclusions is not permitted</a:t>
            </a:r>
            <a:endParaRPr lang="en-CA" sz="800" dirty="0">
              <a:solidFill>
                <a:schemeClr val="bg1">
                  <a:lumMod val="95000"/>
                </a:schemeClr>
              </a:solidFill>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ARTNER</a:t>
            </a:r>
          </a:p>
          <a:p>
            <a:r>
              <a:rPr lang="en-US" sz="1600" dirty="0">
                <a:solidFill>
                  <a:schemeClr val="bg1">
                    <a:lumMod val="95000"/>
                  </a:schemeClr>
                </a:solidFill>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solidFill>
                  <a:schemeClr val="bg1">
                    <a:lumMod val="95000"/>
                  </a:schemeClr>
                </a:solidFill>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P</a:t>
            </a:r>
            <a:r>
              <a:rPr lang="en-CA" dirty="0">
                <a:solidFill>
                  <a:schemeClr val="bg1">
                    <a:lumMod val="95000"/>
                  </a:schemeClr>
                </a:solidFill>
                <a:latin typeface="Segoe UI" panose="020B0502040204020203" pitchFamily="34" charset="0"/>
                <a:cs typeface="Segoe UI" panose="020B0502040204020203" pitchFamily="34" charset="0"/>
              </a:rPr>
              <a:t>URPOSE</a:t>
            </a:r>
          </a:p>
          <a:p>
            <a:r>
              <a:rPr lang="en-US" sz="1600" dirty="0">
                <a:solidFill>
                  <a:schemeClr val="bg1">
                    <a:lumMod val="95000"/>
                  </a:schemeClr>
                </a:solidFill>
                <a:latin typeface="Segoe UI" panose="020B0502040204020203" pitchFamily="34" charset="0"/>
                <a:cs typeface="Segoe UI" panose="020B0502040204020203" pitchFamily="34" charset="0"/>
              </a:rPr>
              <a:t>Compare the accuracy of the Orpyx </a:t>
            </a:r>
            <a:r>
              <a:rPr lang="en-US" sz="1600" dirty="0" err="1">
                <a:solidFill>
                  <a:schemeClr val="bg1">
                    <a:lumMod val="95000"/>
                  </a:schemeClr>
                </a:solidFill>
                <a:latin typeface="Segoe UI" panose="020B0502040204020203" pitchFamily="34" charset="0"/>
                <a:cs typeface="Segoe UI" panose="020B0502040204020203" pitchFamily="34" charset="0"/>
              </a:rPr>
              <a:t>LogR</a:t>
            </a:r>
            <a:r>
              <a:rPr lang="en-US" sz="1600" dirty="0">
                <a:solidFill>
                  <a:schemeClr val="bg1">
                    <a:lumMod val="95000"/>
                  </a:schemeClr>
                </a:solidFill>
                <a:latin typeface="Segoe UI" panose="020B0502040204020203" pitchFamily="34" charset="0"/>
                <a:cs typeface="Segoe UI" panose="020B0502040204020203" pitchFamily="34" charset="0"/>
              </a:rPr>
              <a:t> Gen 2 prototype to the well-established </a:t>
            </a:r>
            <a:r>
              <a:rPr lang="en-US" sz="1600" dirty="0" err="1">
                <a:solidFill>
                  <a:schemeClr val="bg1">
                    <a:lumMod val="95000"/>
                  </a:schemeClr>
                </a:solidFill>
                <a:latin typeface="Segoe UI" panose="020B0502040204020203" pitchFamily="34" charset="0"/>
                <a:cs typeface="Segoe UI" panose="020B0502040204020203" pitchFamily="34" charset="0"/>
              </a:rPr>
              <a:t>Pedar</a:t>
            </a:r>
            <a:r>
              <a:rPr lang="en-US" sz="1600" dirty="0">
                <a:solidFill>
                  <a:schemeClr val="bg1">
                    <a:lumMod val="95000"/>
                  </a:schemeClr>
                </a:solidFill>
                <a:latin typeface="Segoe UI" panose="020B0502040204020203" pitchFamily="34" charset="0"/>
                <a:cs typeface="Segoe UI" panose="020B0502040204020203" pitchFamily="34" charset="0"/>
              </a:rPr>
              <a:t> System and a Kistler force plate with respect to several biomechanical variables.</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solidFill>
                  <a:schemeClr val="bg1">
                    <a:lumMod val="95000"/>
                  </a:schemeClr>
                </a:solidFill>
                <a:latin typeface="Segoe UI" panose="020B0502040204020203" pitchFamily="34" charset="0"/>
                <a:cs typeface="Segoe UI" panose="020B0502040204020203" pitchFamily="34" charset="0"/>
              </a:rPr>
              <a:t>F</a:t>
            </a:r>
            <a:r>
              <a:rPr lang="en-CA" dirty="0">
                <a:solidFill>
                  <a:schemeClr val="bg1">
                    <a:lumMod val="95000"/>
                  </a:schemeClr>
                </a:solidFill>
                <a:latin typeface="Segoe UI" panose="020B0502040204020203" pitchFamily="34" charset="0"/>
                <a:cs typeface="Segoe UI" panose="020B0502040204020203" pitchFamily="34" charset="0"/>
              </a:rPr>
              <a:t>INDINGS</a:t>
            </a:r>
          </a:p>
          <a:p>
            <a:r>
              <a:rPr lang="en-US" sz="1600" dirty="0">
                <a:solidFill>
                  <a:schemeClr val="bg1">
                    <a:lumMod val="95000"/>
                  </a:schemeClr>
                </a:solidFill>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380402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2136</Words>
  <Application>Microsoft Office PowerPoint</Application>
  <PresentationFormat>On-screen Show (16:9)</PresentationFormat>
  <Paragraphs>202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76</cp:revision>
  <dcterms:created xsi:type="dcterms:W3CDTF">2019-04-05T22:57:48Z</dcterms:created>
  <dcterms:modified xsi:type="dcterms:W3CDTF">2021-07-17T21:14:56Z</dcterms:modified>
</cp:coreProperties>
</file>